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3.xml" ContentType="application/vnd.openxmlformats-officedocument.presentationml.notesSlide+xml"/>
  <Override PartName="/ppt/ink/ink4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5" r:id="rId1"/>
  </p:sldMasterIdLst>
  <p:notesMasterIdLst>
    <p:notesMasterId r:id="rId75"/>
  </p:notesMasterIdLst>
  <p:sldIdLst>
    <p:sldId id="256" r:id="rId2"/>
    <p:sldId id="328" r:id="rId3"/>
    <p:sldId id="303" r:id="rId4"/>
    <p:sldId id="338" r:id="rId5"/>
    <p:sldId id="392" r:id="rId6"/>
    <p:sldId id="394" r:id="rId7"/>
    <p:sldId id="329" r:id="rId8"/>
    <p:sldId id="395" r:id="rId9"/>
    <p:sldId id="396" r:id="rId10"/>
    <p:sldId id="311" r:id="rId11"/>
    <p:sldId id="398" r:id="rId12"/>
    <p:sldId id="388" r:id="rId13"/>
    <p:sldId id="391" r:id="rId14"/>
    <p:sldId id="389" r:id="rId15"/>
    <p:sldId id="393" r:id="rId16"/>
    <p:sldId id="390" r:id="rId17"/>
    <p:sldId id="330" r:id="rId18"/>
    <p:sldId id="331" r:id="rId19"/>
    <p:sldId id="259" r:id="rId20"/>
    <p:sldId id="310" r:id="rId21"/>
    <p:sldId id="308" r:id="rId22"/>
    <p:sldId id="309" r:id="rId23"/>
    <p:sldId id="305" r:id="rId24"/>
    <p:sldId id="306" r:id="rId25"/>
    <p:sldId id="362" r:id="rId26"/>
    <p:sldId id="363" r:id="rId27"/>
    <p:sldId id="267" r:id="rId28"/>
    <p:sldId id="277" r:id="rId29"/>
    <p:sldId id="325" r:id="rId30"/>
    <p:sldId id="327" r:id="rId31"/>
    <p:sldId id="399" r:id="rId32"/>
    <p:sldId id="400" r:id="rId33"/>
    <p:sldId id="406" r:id="rId34"/>
    <p:sldId id="383" r:id="rId35"/>
    <p:sldId id="300" r:id="rId36"/>
    <p:sldId id="302" r:id="rId37"/>
    <p:sldId id="337" r:id="rId38"/>
    <p:sldId id="336" r:id="rId39"/>
    <p:sldId id="385" r:id="rId40"/>
    <p:sldId id="339" r:id="rId41"/>
    <p:sldId id="312" r:id="rId42"/>
    <p:sldId id="407" r:id="rId43"/>
    <p:sldId id="269" r:id="rId44"/>
    <p:sldId id="332" r:id="rId45"/>
    <p:sldId id="382" r:id="rId46"/>
    <p:sldId id="397" r:id="rId47"/>
    <p:sldId id="270" r:id="rId48"/>
    <p:sldId id="326" r:id="rId49"/>
    <p:sldId id="333" r:id="rId50"/>
    <p:sldId id="289" r:id="rId51"/>
    <p:sldId id="335" r:id="rId52"/>
    <p:sldId id="409" r:id="rId53"/>
    <p:sldId id="410" r:id="rId54"/>
    <p:sldId id="403" r:id="rId55"/>
    <p:sldId id="386" r:id="rId56"/>
    <p:sldId id="408" r:id="rId57"/>
    <p:sldId id="381" r:id="rId58"/>
    <p:sldId id="260" r:id="rId59"/>
    <p:sldId id="272" r:id="rId60"/>
    <p:sldId id="293" r:id="rId61"/>
    <p:sldId id="282" r:id="rId62"/>
    <p:sldId id="283" r:id="rId63"/>
    <p:sldId id="284" r:id="rId64"/>
    <p:sldId id="285" r:id="rId65"/>
    <p:sldId id="287" r:id="rId66"/>
    <p:sldId id="290" r:id="rId67"/>
    <p:sldId id="292" r:id="rId68"/>
    <p:sldId id="294" r:id="rId69"/>
    <p:sldId id="297" r:id="rId70"/>
    <p:sldId id="315" r:id="rId71"/>
    <p:sldId id="404" r:id="rId72"/>
    <p:sldId id="411" r:id="rId73"/>
    <p:sldId id="405" r:id="rId7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2789"/>
  </p:normalViewPr>
  <p:slideViewPr>
    <p:cSldViewPr snapToGrid="0">
      <p:cViewPr varScale="1">
        <p:scale>
          <a:sx n="109" d="100"/>
          <a:sy n="109" d="100"/>
        </p:scale>
        <p:origin x="21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9T15:11:09.759"/>
    </inkml:context>
    <inkml:brush xml:id="br0">
      <inkml:brushProperty name="width" value="0.2" units="cm"/>
      <inkml:brushProperty name="height" value="1.2" units="cm"/>
      <inkml:brushProperty name="color" value="#FFFFFF"/>
      <inkml:brushProperty name="inkEffects" value="pencil"/>
    </inkml:brush>
  </inkml:definitions>
  <inkml:trace contextRef="#ctx0" brushRef="#br0">1 1 16383,'0'0'0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0T10:53:55.46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1 2156 16383,'2'-40'0,"0"8"0,-1 26 0,3-13 0,1 4 0,0-12 0,1 5 0,0-1 0,4-3 0,0-3 0,3-1 0,-1-4 0,1 4 0,1-3 0,-1 3 0,1-1 0,1 3 0,0-1 0,3-1 0,0-4 0,1-1 0,-2 1 0,0 0 0,0 4 0,-3 4 0,-1 6 0,-5 8 0,1-2 0,-1 0 0,10-3 0,1-8 0,6 7 0,5-9 0,0 3 0,15-10 0,-1-1 0,4 2 0,-4 7 0,-12 12 0,-6 2 0,-2 8 0,0-2 0,22-1 0,5 0 0,7-2 0,-2-2 0,-14 3 0,7-2 0,3 3 0,9-1 0,7 3 0,-8 3 0,10 0 0,-9-1 0,3 1 0,-8-3 0,-6 3 0,4-1 0,-3 1 0,-12 4 0,-12-2 0,-17 2 0,3 0 0,13 6 0,-5-3 0,8 4 0,-13-5 0,-4 4 0,5 2 0,0 2 0,3 4 0,-4-4 0,-2 0 0,-4-1 0,1 5 0,0-1 0,1 4 0,-4-5 0,1 17 0,0-1 0,6 16 0,-2-7 0,-2-1 0,-3-10 0,-6 2 0,2-3 0,-4 3 0,2-3 0,0 1 0,-2-5 0,2 6 0,-4-3 0,0-1 0,-4 3 0,1-7 0,-1 4 0,0-9 0,1-1 0,-8 3 0,2-3 0,-11 4 0,1-4 0,2-1 0,2-6 0,5-1 0,-10-3 0,6-2 0,-9 2 0,7-4 0,-7 4 0,0-4 0,-2 2 0,-4-2 0,9 0 0,2-2 0,6 2 0,2-2 0,-6 0 0,-11-2 0,-13-5 0,-16-1 0,-3 1 0,-4 0 0,11 2 0,11 0 0,12 1 0,13 0 0,5 1 0,0-3 0,0 2 0,-7-8 0,-5-4 0,-8-8 0,-3-4 0,3-2 0,-1-2 0,2 1 0,-1-5 0,0 2 0,11 6 0,7 8 0,9 10 0,6-1 0,-1-5 0,0-6 0,-1-6 0,2 3 0,0-7 0,0-7 0,0-8 0,0-16 0,2-2 0,1-19 0,4-6 0,-3 41 0,0-1 0,3-6 0,1 1 0,10-38 0,0-1 0,3 20 0,1 0 0,0 4 0,-1 15 0,0 8 0,-7 23 0,-2 9 0,-2 8 0,3 6 0,11-5 0,-2 0 0,8-1 0,-3-1 0,11 0 0,26 0 0,-1-2 0,30 5 0,-7-1 0,-32 3 0,-1-1 0,25 0 0,0-5 0,-12 9 0,25 0 0,-31 4 0,3 1 0,10 1 0,0 1 0,-2-1 0,-1 1 0,2 2 0,-1-1 0,-10-3 0,-2-1 0,40 4 0,-28-2 0,-35-4 0,-19 4 0,-2-2 0,9 0 0,15 6 0,5-3 0,11 8 0,5 1 0,4 4 0,-10 1 0,-16-5 0,-18-4 0,-11-6 0,5 5 0,6 1 0,-1 4 0,8 6 0,1 0 0,5 4 0,2-3 0,-6-2 0,-2-3 0,-3 3 0,2 4 0,1-3 0,-6 2 0,-4-11 0,-6-2 0,-3 2 0,-2 3 0,0 7 0,0 2 0,-2-2 0,4 1 0,-4-1 0,2-4 0,-4 0 0,1-3 0,-1 4 0,2-4 0,-2 4 0,-42-29 0,27 11 0,-29-18 0,40 17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0T10:54:36.23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1772 16383,'30'-37'0,"-6"5"0,-14 24 0,-6 0 0,15-5 0,-4-1 0,17-11 0,-2 4 0,-6 1 0,0 4 0,-9 5 0,-2 2 0,-3 0 0,5-4 0,-4 3 0,3-7 0,-4 10 0,-1-6 0,3 2 0,-1 0 0,0-3 0,-1 4 0,2-4 0,0 3 0,0 0 0,1 2 0,-4-1 0,10-4 0,-6 1 0,6-2 0,-1 1 0,0-1 0,-1 1 0,0 2 0,-3 0 0,1 3 0,-2-1 0,-1 0 0,2 2 0,-4-2 0,5 0 0,-4 1 0,6-3 0,0 2 0,7-4 0,-1 1 0,0-1 0,-2 1 0,-3 1 0,2 0 0,1 0 0,-5 0 0,3-2 0,-4 2 0,3-1 0,-8 5 0,5 2 0,1-2 0,-1 3 0,4-2 0,-5 3 0,0-2 0,5-1 0,-5 1 0,1 0 0,1 2 0,0 0 0,4 1 0,-5 0 0,-1 2 0,1-1 0,3 2 0,2 0 0,-3 0 0,-2 0 0,0 0 0,2 0 0,1 0 0,3 0 0,-2 2 0,4-1 0,2 0 0,4-3 0,-4 2 0,5-2 0,-12 2 0,-2 0 0,-2 2 0,1-2 0,1 2 0,5 0 0,-5-2 0,3 3 0,-2-2 0,-2 1 0,0-1 0,1 1 0,0 2 0,-1-2 0,2 2 0,-4-4 0,4 4 0,-3-2 0,2 2 0,4-2 0,3 1 0,5 0 0,-6 1 0,-3-2 0,-7 1 0,1 0 0,8-1 0,-4 1 0,1-2 0,-5 0 0,1 1 0,2 0 0,1 2 0,-3 0 0,-1 3 0,-1 5 0,4 9 0,-5-4 0,1-1 0,-7-5 0,1 3 0,-3 1 0,0 3 0,-1-3 0,0 1 0,2-2 0,-2 3 0,1-1 0,0-3 0,0 9 0,1-8 0,-2 5 0,2-4 0,-2 0 0,2 1 0,-2 0 0,0-2 0,-2 3 0,2-3 0,-2 3 0,2-1 0,-2 0 0,1 0 0,0-1 0,1 1 0,-2 0 0,0 1 0,0-1 0,-2 0 0,1 0 0,-2 1 0,2-2 0,-1 4 0,1-7 0,0 4 0,-1-1 0,0 0 0,-2 2 0,-2-5 0,-6 5 0,3-6 0,-3 1 0,-38-4 0,15-6 0,-24 4 0,32-6 0,11 4 0,6-4 0,-8 0 0,5 0 0,-5-4 0,0 4 0,7-4 0,-10 4 0,9-4 0,-6 2 0,3-2 0,3-2 0,-3-3 0,2 1 0,1-2 0,-3 0 0,5 1 0,-4-1 0,3 0 0,-3 1 0,0-1 0,1 2 0,-4 0 0,2 1 0,-1-1 0,0 2 0,2-4 0,1 1 0,-1-1 0,4 0 0,-3-2 0,3-3 0,-4-1 0,3 0 0,-2 1 0,4 3 0,-2 0 0,0 2 0,-2-1 0,1 1 0,-5-5 0,1-1 0,-8-8 0,1 3 0,1-2 0,4 8 0,4 3 0,4 2 0,-2-2 0,5-1 0,-3-1 0,6 0 0,-6-2 0,5-2 0,-4-1 0,2 1 0,-1-1 0,3 2 0,0 0 0,3 1 0,-1 1 0,2-3 0,-1 2 0,-1-3 0,-1-3 0,0 0 0,-2-2 0,2-1 0,0 7 0,0-2 0,4 8 0,-4-6 0,3 3 0,-2 0 0,2-5 0,-1 6 0,1-8 0,0 7 0,1 2 0,0-7 0,2 3 0,-2-5 0,2 5 0,-2 5 0,4-9 0,-4 7 0,4-11 0,-2 6 0,0 1 0,1 1 0,-2 1 0,2 2 0,-2-4 0,0 3 0,-1-1 0,2 0 0,-1 3 0,0-5 0,-1 3 0,0 1 0,0-5 0,0 5 0,0-4 0,0 4 0,2-2 0,-2 1 0,4-3 0,-4 4 0,4-1 0,-2-4 0,0 7 0,2-7 0,-2 5 0,0 0 0,3-7 0,-4 10 0,6-7 0,-5 4 0,2 1 0,2-4 0,0 5 0,4-1 0,5 3 0,-4 1 0,4 1 0,2 0 0,-2 1 0,8-1 0,-4 2 0,-3 2 0,1 0 0,-2 2 0,4-2 0,-2 1 0,1 0 0,-5 2 0,3-2 0,2 0 0,2 1 0,-3-2 0,0 4 0,0-4 0,2 4 0,3-2 0,0 0 0,-6 2 0,4-4 0,-6 4 0,5-4 0,-4 3 0,6 0 0,-3 1 0,-1 0 0,-2 0 0,1 0 0,4-2 0,-1 1 0,0-2 0,-5 2 0,-1-1 0,5 2 0,-1 0 0,0 0 0,0 0 0,-2-1 0,4 0 0,0-1 0,-3 2 0,1 0 0,-1 0 0,1 0 0,-1 0 0,1 0 0,-2 0 0,8 0 0,0 0 0,1 0 0,3 0 0,-8 0 0,5 0 0,-7 0 0,-3 0 0,6 0 0,-6 0 0,7 2 0,-3-2 0,-7 4 0,11 0 0,-5 0 0,11 0 0,1-1 0,3 0 0,-3 1 0,-2-2 0,-9 1 0,-4-2 0,2 1 0,0-1 0,3 0 0,-1 2 0,-5-2 0,5 2 0,-3-3 0,11 6 0,1-3 0,1 2 0,-3-1 0,-10 0 0,-3-2 0,10 4 0,1-2 0,9 2 0,-2 2 0,-11-5 0,-5 2 0,9 0 0,-9 2 0,11 1 0,-4-1 0,-12-2 0,9 2 0,-5 1 0,-1-2 0,5 2 0,-6-1 0,4 1 0,-2 0 0,2 2 0,-1-6 0,1 3 0,0-2 0,1 2 0,-2-3 0,3 4 0,-4-2 0,0 0 0,6 3 0,-7-6 0,4 6 0,-1-5 0,-3 2 0,8 1 0,-7-1 0,0 2 0,2 0 0,-4 0 0,6-1 0,-4-1 0,2 2 0,2-1 0,2 3 0,0 1 0,-6-3 0,-1-1 0,0 1 0,2-2 0,2 5 0,-3-5 0,-1 6 0,-1-4 0,1 3 0,0-1 0,1 2 0,-4-1 0,4-1 0,-5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0T10:19:11.439"/>
    </inkml:context>
    <inkml:brush xml:id="br0">
      <inkml:brushProperty name="width" value="0.05" units="cm"/>
      <inkml:brushProperty name="height" value="0.05" units="cm"/>
      <inkml:brushProperty name="color" value="#B4C3DA"/>
      <inkml:brushProperty name="inkEffects" value="silver"/>
      <inkml:brushProperty name="anchorX" value="0"/>
      <inkml:brushProperty name="anchorY" value="0"/>
      <inkml:brushProperty name="scaleFactor" value="0.5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3EBC0-6899-3145-B649-EC7AE8E8FCEF}" type="datetimeFigureOut">
              <a:rPr lang="fr-FR" smtClean="0"/>
              <a:t>18/10/2024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3E19B-EA06-C242-8CDB-03D4104D47A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09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3E19B-EA06-C242-8CDB-03D4104D47A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884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Jean Baptiste Jadin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3E19B-EA06-C242-8CDB-03D4104D47A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8920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3E19B-EA06-C242-8CDB-03D4104D47A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064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2990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3E19B-EA06-C242-8CDB-03D4104D47A6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374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de41dd2d44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de41dd2d44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Au Cap: </a:t>
            </a:r>
            <a:r>
              <a:rPr lang="en-US" dirty="0" err="1"/>
              <a:t>décortication</a:t>
            </a:r>
            <a:r>
              <a:rPr lang="en-US" dirty="0"/>
              <a:t> du </a:t>
            </a:r>
            <a:r>
              <a:rPr lang="en-US" dirty="0" err="1"/>
              <a:t>péricarde</a:t>
            </a:r>
            <a:r>
              <a:rPr lang="en-US" dirty="0"/>
              <a:t> avec succès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3E19B-EA06-C242-8CDB-03D4104D47A6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409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7" name="Google Shape;46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Au Connecticut </a:t>
            </a:r>
            <a:r>
              <a:rPr lang="en-US" dirty="0" err="1"/>
              <a:t>surgit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1975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epidemie</a:t>
            </a:r>
            <a:r>
              <a:rPr lang="en-US" dirty="0"/>
              <a:t> </a:t>
            </a:r>
            <a:r>
              <a:rPr lang="en-US" dirty="0" err="1"/>
              <a:t>d’arthrite</a:t>
            </a:r>
            <a:r>
              <a:rPr lang="en-US" dirty="0"/>
              <a:t> dans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ecole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" name="Google Shape;500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3E19B-EA06-C242-8CDB-03D4104D47A6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457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Spondylarthrite ankylosante</a:t>
            </a:r>
            <a:r>
              <a:rPr lang="fr-FR" baseline="0" dirty="0"/>
              <a:t> HLAB 27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0D64C-0BEC-6046-910C-C6C2F9FD3B45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1178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dirty="0" err="1"/>
              <a:t>Igm</a:t>
            </a:r>
            <a:r>
              <a:rPr lang="fr-FR" dirty="0"/>
              <a:t> sont énormes alors que les IgG sont petits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3E19B-EA06-C242-8CDB-03D4104D47A6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768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Les </a:t>
            </a:r>
            <a:r>
              <a:rPr lang="en-US" dirty="0" err="1"/>
              <a:t>différents</a:t>
            </a:r>
            <a:r>
              <a:rPr lang="en-US" dirty="0"/>
              <a:t> courants de la </a:t>
            </a:r>
            <a:r>
              <a:rPr lang="en-US" dirty="0" err="1"/>
              <a:t>Médecine</a:t>
            </a:r>
            <a:r>
              <a:rPr lang="en-US" dirty="0"/>
              <a:t> se </a:t>
            </a:r>
            <a:r>
              <a:rPr lang="en-US" dirty="0" err="1"/>
              <a:t>rapprochent</a:t>
            </a:r>
            <a:r>
              <a:rPr lang="en-US" dirty="0"/>
              <a:t>, </a:t>
            </a:r>
            <a:r>
              <a:rPr lang="en-US" dirty="0" err="1"/>
              <a:t>s’efforcent</a:t>
            </a:r>
            <a:r>
              <a:rPr lang="en-US" dirty="0"/>
              <a:t> de se </a:t>
            </a:r>
            <a:r>
              <a:rPr lang="en-US" dirty="0" err="1"/>
              <a:t>reconcillier</a:t>
            </a:r>
            <a:r>
              <a:rPr lang="en-US" dirty="0"/>
              <a:t>, de se </a:t>
            </a:r>
            <a:r>
              <a:rPr lang="en-US" dirty="0" err="1"/>
              <a:t>comprendre</a:t>
            </a:r>
            <a:r>
              <a:rPr lang="en-US" dirty="0"/>
              <a:t> malgré les </a:t>
            </a:r>
            <a:r>
              <a:rPr lang="en-US" dirty="0" err="1"/>
              <a:t>conflits</a:t>
            </a:r>
            <a:r>
              <a:rPr lang="en-US" dirty="0"/>
              <a:t> et les contradictions que </a:t>
            </a:r>
            <a:r>
              <a:rPr lang="en-US" dirty="0" err="1"/>
              <a:t>cela</a:t>
            </a:r>
            <a:r>
              <a:rPr lang="en-US" dirty="0"/>
              <a:t> </a:t>
            </a:r>
            <a:r>
              <a:rPr lang="en-US" dirty="0" err="1"/>
              <a:t>crée</a:t>
            </a:r>
            <a:r>
              <a:rPr lang="en-US" dirty="0"/>
              <a:t>, </a:t>
            </a:r>
            <a:r>
              <a:rPr lang="en-US" dirty="0" err="1"/>
              <a:t>comme</a:t>
            </a:r>
            <a:r>
              <a:rPr lang="en-US" dirty="0"/>
              <a:t> des manèges qui </a:t>
            </a:r>
            <a:r>
              <a:rPr lang="en-US" dirty="0" err="1"/>
              <a:t>s’entrechoquent</a:t>
            </a:r>
            <a:r>
              <a:rPr lang="en-US" dirty="0"/>
              <a:t> . Le tourbillon de la vie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0D64C-0BEC-6046-910C-C6C2F9FD3B45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063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3E19B-EA06-C242-8CDB-03D4104D47A6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955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Mimétisme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0D64C-0BEC-6046-910C-C6C2F9FD3B45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8449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42629-ECE4-334A-8E96-E6009BF7BF1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325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0D64C-0BEC-6046-910C-C6C2F9FD3B45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024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de41dd2d44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de41dd2d44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de41dd2d44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de41dd2d44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de41dd2d44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de41dd2d44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e41dd2d44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de41dd2d44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de41dd2d44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de41dd2d44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de41dd2d44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de41dd2d44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de41dd2d44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de41dd2d44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e0dd0ab172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e0dd0ab172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de41dd2d44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2de41dd2d44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Friday, October 18,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746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82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42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643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8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758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9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0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8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9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Friday, October 18,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7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246CB39B-5F4C-4A7E-9BE3-AAFD45576D16}" type="datetime2">
              <a:rPr lang="en-US" smtClean="0"/>
              <a:t>Friday, October 18,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53846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3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42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customXml" Target="../ink/ink1.xml"/><Relationship Id="rId10" Type="http://schemas.openxmlformats.org/officeDocument/2006/relationships/image" Target="../media/image360.png"/><Relationship Id="rId4" Type="http://schemas.microsoft.com/office/2007/relationships/hdphoto" Target="../media/hdphoto8.wdp"/><Relationship Id="rId9" Type="http://schemas.openxmlformats.org/officeDocument/2006/relationships/customXml" Target="../ink/ink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0.wdp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jpeg"/><Relationship Id="rId18" Type="http://schemas.openxmlformats.org/officeDocument/2006/relationships/image" Target="../media/image72.jpeg"/><Relationship Id="rId3" Type="http://schemas.openxmlformats.org/officeDocument/2006/relationships/image" Target="../media/image57.jpeg"/><Relationship Id="rId21" Type="http://schemas.openxmlformats.org/officeDocument/2006/relationships/image" Target="../media/image75.jpe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17" Type="http://schemas.openxmlformats.org/officeDocument/2006/relationships/image" Target="../media/image71.jpeg"/><Relationship Id="rId2" Type="http://schemas.openxmlformats.org/officeDocument/2006/relationships/image" Target="../media/image56.jpeg"/><Relationship Id="rId16" Type="http://schemas.openxmlformats.org/officeDocument/2006/relationships/image" Target="../media/image70.jpeg"/><Relationship Id="rId20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image" Target="../media/image59.jpeg"/><Relationship Id="rId15" Type="http://schemas.openxmlformats.org/officeDocument/2006/relationships/image" Target="../media/image69.jpeg"/><Relationship Id="rId10" Type="http://schemas.openxmlformats.org/officeDocument/2006/relationships/image" Target="../media/image64.jpeg"/><Relationship Id="rId19" Type="http://schemas.openxmlformats.org/officeDocument/2006/relationships/image" Target="../media/image73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Relationship Id="rId14" Type="http://schemas.openxmlformats.org/officeDocument/2006/relationships/image" Target="../media/image68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1.wd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notesSlide" Target="../notesSlides/notesSlide2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" Type="http://schemas.openxmlformats.org/officeDocument/2006/relationships/video" Target="../media/media2.mp4"/><Relationship Id="rId16" Type="http://schemas.openxmlformats.org/officeDocument/2006/relationships/image" Target="../media/image115.png"/><Relationship Id="rId1" Type="http://schemas.microsoft.com/office/2007/relationships/media" Target="../media/media2.mp4"/><Relationship Id="rId6" Type="http://schemas.openxmlformats.org/officeDocument/2006/relationships/image" Target="../media/image103.png"/><Relationship Id="rId11" Type="http://schemas.openxmlformats.org/officeDocument/2006/relationships/image" Target="../media/image110.png"/><Relationship Id="rId5" Type="http://schemas.openxmlformats.org/officeDocument/2006/relationships/image" Target="../media/image102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12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71BC31C-ED01-21CB-2A5D-4C0F4F861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4712008"/>
            <a:ext cx="3910301" cy="173165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Helvetica" pitchFamily="2" charset="0"/>
              </a:rPr>
              <a:t>Cécile Jadin</a:t>
            </a:r>
          </a:p>
          <a:p>
            <a:pPr algn="ctr">
              <a:lnSpc>
                <a:spcPct val="100000"/>
              </a:lnSpc>
            </a:pPr>
            <a:r>
              <a:rPr lang="fr-FR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Helvetica" pitchFamily="2" charset="0"/>
              </a:rPr>
              <a:t>Afrique du Sud -  </a:t>
            </a:r>
            <a:r>
              <a:rPr lang="fr-FR" sz="2000" dirty="0" err="1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Helvetica" pitchFamily="2" charset="0"/>
                <a:ea typeface="Calibri" panose="020F0502020204030204" pitchFamily="34" charset="0"/>
              </a:rPr>
              <a:t>Chateauvieux</a:t>
            </a:r>
            <a:endParaRPr lang="fr-FR" sz="2000" dirty="0">
              <a:solidFill>
                <a:schemeClr val="accent3">
                  <a:lumMod val="40000"/>
                  <a:lumOff val="60000"/>
                </a:schemeClr>
              </a:solidFill>
              <a:effectLst/>
              <a:latin typeface="Helvetica" pitchFamily="2" charset="0"/>
              <a:ea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ZA" sz="2000" dirty="0" err="1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Helvetica" pitchFamily="2" charset="0"/>
              </a:rPr>
              <a:t>Octobre</a:t>
            </a:r>
            <a:r>
              <a:rPr lang="en-ZA" sz="200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Helvetica" pitchFamily="2" charset="0"/>
              </a:rPr>
              <a:t> 2024 </a:t>
            </a:r>
            <a:endParaRPr lang="fr-FR" sz="2000" dirty="0">
              <a:solidFill>
                <a:schemeClr val="accent3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7" name="Picture 6" descr="A group of people in different colors&#10;&#10;Description automatically generated">
            <a:extLst>
              <a:ext uri="{FF2B5EF4-FFF2-40B4-BE49-F238E27FC236}">
                <a16:creationId xmlns:a16="http://schemas.microsoft.com/office/drawing/2014/main" id="{B1FFD947-C132-D5E0-0F63-86A7265F60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092"/>
          <a:stretch/>
        </p:blipFill>
        <p:spPr>
          <a:xfrm>
            <a:off x="4322618" y="10"/>
            <a:ext cx="7813965" cy="6857990"/>
          </a:xfrm>
          <a:custGeom>
            <a:avLst/>
            <a:gdLst/>
            <a:ahLst/>
            <a:cxnLst/>
            <a:rect l="l" t="t" r="r" b="b"/>
            <a:pathLst>
              <a:path w="7448551" h="6858000">
                <a:moveTo>
                  <a:pt x="0" y="0"/>
                </a:moveTo>
                <a:lnTo>
                  <a:pt x="7448551" y="0"/>
                </a:lnTo>
                <a:lnTo>
                  <a:pt x="74485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AA8757-8372-52C8-C35B-19CA0F15C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9272" y="658091"/>
            <a:ext cx="5216236" cy="3568067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ZA" b="0" i="1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  <a:t>Les </a:t>
            </a:r>
            <a:r>
              <a:rPr lang="en-ZA" b="0" i="1" u="none" strike="noStrike" dirty="0" err="1">
                <a:solidFill>
                  <a:srgbClr val="00B0F0"/>
                </a:solidFill>
                <a:effectLst/>
                <a:latin typeface="Helvetica" pitchFamily="2" charset="0"/>
              </a:rPr>
              <a:t>Fastidieux</a:t>
            </a:r>
            <a:r>
              <a:rPr lang="en-ZA" b="0" i="1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  <a:t> </a:t>
            </a:r>
            <a:br>
              <a:rPr lang="en-ZA" sz="6700" b="0" i="1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</a:br>
            <a:r>
              <a:rPr lang="en-ZA" sz="5300" b="0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  <a:t>au </a:t>
            </a:r>
            <a:r>
              <a:rPr lang="en-ZA" sz="5300" b="0" u="none" strike="noStrike" dirty="0" err="1">
                <a:solidFill>
                  <a:srgbClr val="00B0F0"/>
                </a:solidFill>
                <a:effectLst/>
                <a:latin typeface="Helvetica" pitchFamily="2" charset="0"/>
              </a:rPr>
              <a:t>froid</a:t>
            </a:r>
            <a:r>
              <a:rPr lang="en-ZA" sz="5300" b="0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  <a:t>, </a:t>
            </a:r>
            <a:br>
              <a:rPr lang="en-ZA" sz="5300" b="0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</a:br>
            <a:r>
              <a:rPr lang="en-ZA" sz="5300" b="0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  <a:t>  au </a:t>
            </a:r>
            <a:r>
              <a:rPr lang="en-ZA" sz="5300" b="0" u="none" strike="noStrike" dirty="0" err="1">
                <a:solidFill>
                  <a:srgbClr val="00B0F0"/>
                </a:solidFill>
                <a:effectLst/>
                <a:latin typeface="Helvetica" pitchFamily="2" charset="0"/>
              </a:rPr>
              <a:t>chaud</a:t>
            </a:r>
            <a:r>
              <a:rPr lang="en-ZA" sz="5300" b="0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  <a:t>, </a:t>
            </a:r>
            <a:br>
              <a:rPr lang="en-ZA" sz="5300" b="0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</a:br>
            <a:r>
              <a:rPr lang="en-ZA" sz="5300" b="0" i="1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  <a:t>et </a:t>
            </a:r>
            <a:r>
              <a:rPr lang="en-ZA" sz="5300" b="0" i="1" u="none" strike="noStrike" dirty="0" err="1">
                <a:solidFill>
                  <a:srgbClr val="00B0F0"/>
                </a:solidFill>
                <a:effectLst/>
                <a:latin typeface="Helvetica" pitchFamily="2" charset="0"/>
              </a:rPr>
              <a:t>leurs</a:t>
            </a:r>
            <a:r>
              <a:rPr lang="en-ZA" sz="5300" b="0" i="1" u="none" strike="noStrike" dirty="0">
                <a:solidFill>
                  <a:srgbClr val="00B0F0"/>
                </a:solidFill>
                <a:effectLst/>
                <a:latin typeface="Helvetica" pitchFamily="2" charset="0"/>
              </a:rPr>
              <a:t> cousins</a:t>
            </a:r>
            <a:endParaRPr lang="fr-FR" sz="53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18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8B08D-3D87-A35C-780B-471E0FC6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548" y="297847"/>
            <a:ext cx="4099554" cy="1077229"/>
          </a:xfrm>
        </p:spPr>
        <p:txBody>
          <a:bodyPr>
            <a:noAutofit/>
          </a:bodyPr>
          <a:lstStyle/>
          <a:p>
            <a:r>
              <a:rPr lang="fr-FR" sz="4400" dirty="0">
                <a:solidFill>
                  <a:srgbClr val="00B0F0"/>
                </a:solidFill>
                <a:latin typeface="Helvetica" pitchFamily="2" charset="0"/>
              </a:rPr>
              <a:t>Les Fastidieux</a:t>
            </a:r>
          </a:p>
        </p:txBody>
      </p:sp>
      <p:pic>
        <p:nvPicPr>
          <p:cNvPr id="5" name="Picture 4" descr="A group of petri dishes with different colored liquids&#10;&#10;Description automatically generated">
            <a:extLst>
              <a:ext uri="{FF2B5EF4-FFF2-40B4-BE49-F238E27FC236}">
                <a16:creationId xmlns:a16="http://schemas.microsoft.com/office/drawing/2014/main" id="{E4BE4181-139B-EBDC-C678-CF1D562117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568884" y="1020417"/>
            <a:ext cx="11164881" cy="525787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D863A-E069-BD42-D231-5E5C1E28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10" y="869795"/>
            <a:ext cx="11976410" cy="5690358"/>
          </a:xfrm>
        </p:spPr>
        <p:txBody>
          <a:bodyPr>
            <a:normAutofit fontScale="55000" lnSpcReduction="20000"/>
          </a:bodyPr>
          <a:lstStyle/>
          <a:p>
            <a:r>
              <a:rPr lang="en-ZA" sz="7600" b="0" dirty="0">
                <a:effectLst/>
                <a:latin typeface="Helvetica" pitchFamily="2" charset="0"/>
              </a:rPr>
              <a:t>En </a:t>
            </a:r>
            <a:r>
              <a:rPr lang="en-ZA" sz="7600" b="0" dirty="0" err="1">
                <a:effectLst/>
                <a:latin typeface="Helvetica" pitchFamily="2" charset="0"/>
              </a:rPr>
              <a:t>microbiologie</a:t>
            </a:r>
            <a:r>
              <a:rPr lang="en-ZA" sz="7600" b="0" dirty="0">
                <a:effectLst/>
                <a:latin typeface="Helvetica" pitchFamily="2" charset="0"/>
              </a:rPr>
              <a:t> </a:t>
            </a:r>
            <a:r>
              <a:rPr lang="en-ZA" sz="7600" b="0" dirty="0" err="1">
                <a:effectLst/>
                <a:latin typeface="Helvetica" pitchFamily="2" charset="0"/>
              </a:rPr>
              <a:t>clinique</a:t>
            </a:r>
            <a:r>
              <a:rPr lang="en-ZA" sz="7600" b="0" dirty="0">
                <a:effectLst/>
                <a:latin typeface="Helvetica" pitchFamily="2" charset="0"/>
              </a:rPr>
              <a:t>, le </a:t>
            </a:r>
            <a:r>
              <a:rPr lang="en-ZA" sz="7600" b="0" dirty="0" err="1">
                <a:effectLst/>
                <a:latin typeface="Helvetica" pitchFamily="2" charset="0"/>
              </a:rPr>
              <a:t>terme</a:t>
            </a:r>
            <a:r>
              <a:rPr lang="en-ZA" sz="7600" b="0" dirty="0">
                <a:effectLst/>
                <a:latin typeface="Helvetica" pitchFamily="2" charset="0"/>
              </a:rPr>
              <a:t> de «micro-</a:t>
            </a:r>
            <a:r>
              <a:rPr lang="en-ZA" sz="7600" b="0" dirty="0" err="1">
                <a:effectLst/>
                <a:latin typeface="Helvetica" pitchFamily="2" charset="0"/>
              </a:rPr>
              <a:t>organisme</a:t>
            </a:r>
            <a:r>
              <a:rPr lang="en-ZA" sz="7600" b="0" dirty="0">
                <a:effectLst/>
                <a:latin typeface="Helvetica" pitchFamily="2" charset="0"/>
              </a:rPr>
              <a:t> fasti-</a:t>
            </a:r>
            <a:r>
              <a:rPr lang="en-ZA" sz="7600" b="0" dirty="0" err="1">
                <a:effectLst/>
                <a:latin typeface="Helvetica" pitchFamily="2" charset="0"/>
              </a:rPr>
              <a:t>dieux</a:t>
            </a:r>
            <a:r>
              <a:rPr lang="en-ZA" sz="7600" b="0" dirty="0">
                <a:effectLst/>
                <a:latin typeface="Helvetica" pitchFamily="2" charset="0"/>
              </a:rPr>
              <a:t>» </a:t>
            </a:r>
            <a:r>
              <a:rPr lang="en-ZA" sz="7600" b="0" dirty="0" err="1">
                <a:effectLst/>
                <a:latin typeface="Helvetica" pitchFamily="2" charset="0"/>
              </a:rPr>
              <a:t>recouvre</a:t>
            </a:r>
            <a:r>
              <a:rPr lang="en-ZA" sz="7600" b="0" dirty="0">
                <a:effectLst/>
                <a:latin typeface="Helvetica" pitchFamily="2" charset="0"/>
              </a:rPr>
              <a:t> 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un ensemble </a:t>
            </a:r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très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</a:t>
            </a:r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hétérogène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de </a:t>
            </a:r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bactéries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</a:t>
            </a:r>
            <a:r>
              <a:rPr lang="en-ZA" sz="7600" b="0" dirty="0">
                <a:effectLst/>
                <a:latin typeface="Helvetica" pitchFamily="2" charset="0"/>
              </a:rPr>
              <a:t>qui </a:t>
            </a:r>
            <a:r>
              <a:rPr lang="en-ZA" sz="7600" b="0" dirty="0" err="1">
                <a:effectLst/>
                <a:latin typeface="Helvetica" pitchFamily="2" charset="0"/>
              </a:rPr>
              <a:t>ont</a:t>
            </a:r>
            <a:r>
              <a:rPr lang="en-ZA" sz="7600" b="0" dirty="0">
                <a:effectLst/>
                <a:latin typeface="Helvetica" pitchFamily="2" charset="0"/>
              </a:rPr>
              <a:t> des </a:t>
            </a:r>
            <a:r>
              <a:rPr lang="en-ZA" sz="7600" b="0" dirty="0" err="1">
                <a:effectLst/>
                <a:latin typeface="Helvetica" pitchFamily="2" charset="0"/>
              </a:rPr>
              <a:t>besoins</a:t>
            </a:r>
            <a:r>
              <a:rPr lang="en-ZA" sz="7600" b="0" dirty="0">
                <a:effectLst/>
                <a:latin typeface="Helvetica" pitchFamily="2" charset="0"/>
              </a:rPr>
              <a:t> </a:t>
            </a:r>
            <a:r>
              <a:rPr lang="en-ZA" sz="7600" b="0" dirty="0" err="1">
                <a:effectLst/>
                <a:latin typeface="Helvetica" pitchFamily="2" charset="0"/>
              </a:rPr>
              <a:t>nutritionnels</a:t>
            </a:r>
            <a:r>
              <a:rPr lang="en-ZA" sz="7600" b="0" dirty="0">
                <a:effectLst/>
                <a:latin typeface="Helvetica" pitchFamily="2" charset="0"/>
              </a:rPr>
              <a:t> </a:t>
            </a:r>
            <a:r>
              <a:rPr lang="en-ZA" sz="7600" b="0" dirty="0" err="1">
                <a:effectLst/>
                <a:latin typeface="Helvetica" pitchFamily="2" charset="0"/>
              </a:rPr>
              <a:t>spécifiques</a:t>
            </a:r>
            <a:endParaRPr lang="en-ZA" sz="7600" b="0" dirty="0">
              <a:effectLst/>
              <a:latin typeface="Helvetica" pitchFamily="2" charset="0"/>
            </a:endParaRPr>
          </a:p>
          <a:p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Ils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ne </a:t>
            </a:r>
            <a:r>
              <a:rPr lang="en-ZA" sz="7600" dirty="0" err="1">
                <a:solidFill>
                  <a:srgbClr val="00B0F0"/>
                </a:solidFill>
                <a:latin typeface="Helvetica" pitchFamily="2" charset="0"/>
              </a:rPr>
              <a:t>grandi</a:t>
            </a:r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ssent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pas </a:t>
            </a:r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ou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</a:t>
            </a:r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très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</a:t>
            </a:r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difficilement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sur les milieux de cultures </a:t>
            </a:r>
            <a:r>
              <a:rPr lang="en-ZA" sz="76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utilisés</a:t>
            </a:r>
            <a:r>
              <a:rPr lang="en-ZA" sz="7600" b="0" dirty="0">
                <a:solidFill>
                  <a:srgbClr val="00B0F0"/>
                </a:solidFill>
                <a:effectLst/>
                <a:latin typeface="Helvetica" pitchFamily="2" charset="0"/>
              </a:rPr>
              <a:t> pour le diagnostic de routine.</a:t>
            </a:r>
            <a:r>
              <a:rPr lang="en-ZA" sz="7600" b="0" dirty="0">
                <a:effectLst/>
                <a:latin typeface="Helvetica" pitchFamily="2" charset="0"/>
              </a:rPr>
              <a:t> </a:t>
            </a:r>
            <a:endParaRPr lang="en-ZA" sz="7600" dirty="0">
              <a:solidFill>
                <a:srgbClr val="00B0F0"/>
              </a:solidFill>
              <a:latin typeface="Helvetica" pitchFamily="2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2020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1251" y="203200"/>
            <a:ext cx="11469511" cy="64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3C8CAC-0AA8-AF42-BBE9-855A11C97FF4}"/>
              </a:ext>
            </a:extLst>
          </p:cNvPr>
          <p:cNvSpPr txBox="1"/>
          <p:nvPr/>
        </p:nvSpPr>
        <p:spPr>
          <a:xfrm>
            <a:off x="0" y="1025807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200" b="0" dirty="0">
                <a:effectLst/>
                <a:latin typeface="Helvetica" pitchFamily="2" charset="0"/>
              </a:rPr>
              <a:t>- Beaucoup </a:t>
            </a:r>
            <a:r>
              <a:rPr lang="en-ZA" sz="3200" b="0" dirty="0" err="1">
                <a:effectLst/>
                <a:latin typeface="Helvetica" pitchFamily="2" charset="0"/>
              </a:rPr>
              <a:t>d’entre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eux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sont</a:t>
            </a:r>
            <a:r>
              <a:rPr lang="en-ZA" sz="3200" b="0" dirty="0">
                <a:effectLst/>
                <a:latin typeface="Helvetica" pitchFamily="2" charset="0"/>
              </a:rPr>
              <a:t> des </a:t>
            </a:r>
            <a:r>
              <a:rPr lang="en-ZA" sz="3200" b="0" dirty="0" err="1">
                <a:effectLst/>
                <a:latin typeface="Helvetica" pitchFamily="2" charset="0"/>
              </a:rPr>
              <a:t>organismes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intracellulaires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obligatoires</a:t>
            </a:r>
            <a:r>
              <a:rPr lang="en-ZA" sz="3200" b="0" dirty="0">
                <a:effectLst/>
                <a:latin typeface="Helvetica" pitchFamily="2" charset="0"/>
              </a:rPr>
              <a:t> ( </a:t>
            </a:r>
            <a:r>
              <a:rPr lang="en-ZA" sz="3200" b="0" dirty="0">
                <a:solidFill>
                  <a:srgbClr val="00B0F0"/>
                </a:solidFill>
                <a:effectLst/>
                <a:latin typeface="Helvetica" pitchFamily="2" charset="0"/>
              </a:rPr>
              <a:t>OIO</a:t>
            </a:r>
            <a:r>
              <a:rPr lang="en-ZA" sz="3200" b="0" dirty="0">
                <a:effectLst/>
                <a:latin typeface="Helvetica" pitchFamily="2" charset="0"/>
              </a:rPr>
              <a:t> ) </a:t>
            </a:r>
            <a:r>
              <a:rPr lang="en-ZA" sz="3200" b="0" dirty="0" err="1">
                <a:effectLst/>
                <a:latin typeface="Helvetica" pitchFamily="2" charset="0"/>
              </a:rPr>
              <a:t>ou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facultatifs</a:t>
            </a:r>
            <a:r>
              <a:rPr lang="en-ZA" sz="3200" b="0" dirty="0">
                <a:effectLst/>
                <a:latin typeface="Helvetica" pitchFamily="2" charset="0"/>
              </a:rPr>
              <a:t>, </a:t>
            </a:r>
            <a:r>
              <a:rPr lang="en-ZA" sz="3200" b="0" dirty="0" err="1">
                <a:effectLst/>
                <a:latin typeface="Helvetica" pitchFamily="2" charset="0"/>
              </a:rPr>
              <a:t>c’est</a:t>
            </a:r>
            <a:r>
              <a:rPr lang="en-ZA" sz="3200" b="0" dirty="0">
                <a:effectLst/>
                <a:latin typeface="Helvetica" pitchFamily="2" charset="0"/>
              </a:rPr>
              <a:t>-à-dire </a:t>
            </a:r>
            <a:r>
              <a:rPr lang="en-ZA" sz="3200" b="0" dirty="0" err="1">
                <a:effectLst/>
                <a:latin typeface="Helvetica" pitchFamily="2" charset="0"/>
              </a:rPr>
              <a:t>qu’ils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sont</a:t>
            </a:r>
            <a:r>
              <a:rPr lang="en-ZA" sz="3200" b="0" dirty="0">
                <a:effectLst/>
                <a:latin typeface="Helvetica" pitchFamily="2" charset="0"/>
              </a:rPr>
              <a:t> plus </a:t>
            </a:r>
            <a:r>
              <a:rPr lang="en-ZA" sz="3200" b="0" dirty="0" err="1">
                <a:effectLst/>
                <a:latin typeface="Helvetica" pitchFamily="2" charset="0"/>
              </a:rPr>
              <a:t>ou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moins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dépendants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d’une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cellule-hôte</a:t>
            </a:r>
            <a:r>
              <a:rPr lang="en-ZA" sz="3200" b="0" dirty="0">
                <a:effectLst/>
                <a:latin typeface="Helvetica" pitchFamily="2" charset="0"/>
              </a:rPr>
              <a:t> pour assurer </a:t>
            </a:r>
            <a:r>
              <a:rPr lang="en-ZA" sz="3200" b="0" dirty="0" err="1">
                <a:effectLst/>
                <a:latin typeface="Helvetica" pitchFamily="2" charset="0"/>
              </a:rPr>
              <a:t>leur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survie</a:t>
            </a:r>
            <a:r>
              <a:rPr lang="en-ZA" sz="3200" b="0" dirty="0">
                <a:effectLst/>
                <a:latin typeface="Helvetica" pitchFamily="2" charset="0"/>
              </a:rPr>
              <a:t> et </a:t>
            </a:r>
            <a:r>
              <a:rPr lang="en-ZA" sz="3200" b="0" dirty="0" err="1">
                <a:effectLst/>
                <a:latin typeface="Helvetica" pitchFamily="2" charset="0"/>
              </a:rPr>
              <a:t>leur</a:t>
            </a:r>
            <a:r>
              <a:rPr lang="en-ZA" sz="3200" b="0" dirty="0">
                <a:effectLst/>
                <a:latin typeface="Helvetica" pitchFamily="2" charset="0"/>
              </a:rPr>
              <a:t> propagation. </a:t>
            </a:r>
            <a:endParaRPr lang="en-ZA" sz="3200" dirty="0">
              <a:latin typeface="Helvetica" pitchFamily="2" charset="0"/>
            </a:endParaRPr>
          </a:p>
          <a:p>
            <a:endParaRPr lang="en-ZA" sz="3200" b="0" dirty="0">
              <a:effectLst/>
              <a:latin typeface="Helvetica" pitchFamily="2" charset="0"/>
            </a:endParaRPr>
          </a:p>
          <a:p>
            <a:endParaRPr lang="en-ZA" sz="3200" dirty="0">
              <a:latin typeface="Helvetica" pitchFamily="2" charset="0"/>
            </a:endParaRPr>
          </a:p>
          <a:p>
            <a:r>
              <a:rPr lang="en-ZA" sz="3200" b="0" dirty="0">
                <a:effectLst/>
                <a:latin typeface="Helvetica" pitchFamily="2" charset="0"/>
              </a:rPr>
              <a:t>- </a:t>
            </a:r>
            <a:r>
              <a:rPr lang="en-ZA" sz="3200" b="0" dirty="0" err="1">
                <a:effectLst/>
                <a:latin typeface="Helvetica" pitchFamily="2" charset="0"/>
              </a:rPr>
              <a:t>En</a:t>
            </a:r>
            <a:r>
              <a:rPr lang="en-ZA" sz="3200" b="0" dirty="0">
                <a:effectLst/>
                <a:latin typeface="Helvetica" pitchFamily="2" charset="0"/>
              </a:rPr>
              <a:t> pratique </a:t>
            </a:r>
            <a:r>
              <a:rPr lang="en-ZA" sz="3200" b="0" dirty="0" err="1">
                <a:effectLst/>
                <a:latin typeface="Helvetica" pitchFamily="2" charset="0"/>
              </a:rPr>
              <a:t>clinique</a:t>
            </a:r>
            <a:r>
              <a:rPr lang="en-ZA" sz="3200" b="0" dirty="0">
                <a:effectLst/>
                <a:latin typeface="Helvetica" pitchFamily="2" charset="0"/>
              </a:rPr>
              <a:t>, le diagnostic de </a:t>
            </a:r>
            <a:r>
              <a:rPr lang="en-ZA" sz="3200" b="0" dirty="0" err="1">
                <a:effectLst/>
                <a:latin typeface="Helvetica" pitchFamily="2" charset="0"/>
              </a:rPr>
              <a:t>ces</a:t>
            </a:r>
            <a:r>
              <a:rPr lang="en-ZA" sz="3200" b="0" dirty="0">
                <a:effectLst/>
                <a:latin typeface="Helvetica" pitchFamily="2" charset="0"/>
              </a:rPr>
              <a:t> infections à </a:t>
            </a:r>
            <a:r>
              <a:rPr lang="en-ZA" sz="3200" b="0" dirty="0" err="1">
                <a:effectLst/>
                <a:latin typeface="Helvetica" pitchFamily="2" charset="0"/>
              </a:rPr>
              <a:t>bactéries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intracellulaires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ou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fastidieuses</a:t>
            </a:r>
            <a:r>
              <a:rPr lang="en-ZA" sz="3200" b="0" dirty="0">
                <a:effectLst/>
                <a:latin typeface="Helvetica" pitchFamily="2" charset="0"/>
              </a:rPr>
              <a:t> </a:t>
            </a:r>
            <a:r>
              <a:rPr lang="en-ZA" sz="3200" b="0" dirty="0" err="1">
                <a:effectLst/>
                <a:latin typeface="Helvetica" pitchFamily="2" charset="0"/>
              </a:rPr>
              <a:t>est</a:t>
            </a:r>
            <a:r>
              <a:rPr lang="en-ZA" sz="3200" b="0" dirty="0">
                <a:effectLst/>
                <a:latin typeface="Helvetica" pitchFamily="2" charset="0"/>
              </a:rPr>
              <a:t> difficile pour </a:t>
            </a:r>
            <a:r>
              <a:rPr lang="en-ZA" sz="3200" b="0" dirty="0" err="1">
                <a:effectLst/>
                <a:latin typeface="Helvetica" pitchFamily="2" charset="0"/>
              </a:rPr>
              <a:t>plusieurs</a:t>
            </a:r>
            <a:r>
              <a:rPr lang="en-ZA" sz="3200" b="0" dirty="0">
                <a:effectLst/>
                <a:latin typeface="Helvetica" pitchFamily="2" charset="0"/>
              </a:rPr>
              <a:t> raisons. </a:t>
            </a:r>
          </a:p>
          <a:p>
            <a:endParaRPr lang="en-ZA" sz="3200" dirty="0">
              <a:solidFill>
                <a:srgbClr val="00B0F0"/>
              </a:solidFill>
              <a:latin typeface="Helvetica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EA151F-944F-8A4A-A02B-FCEB73B8FBF9}"/>
              </a:ext>
            </a:extLst>
          </p:cNvPr>
          <p:cNvSpPr txBox="1">
            <a:spLocks/>
          </p:cNvSpPr>
          <p:nvPr/>
        </p:nvSpPr>
        <p:spPr>
          <a:xfrm>
            <a:off x="3844373" y="340710"/>
            <a:ext cx="4099554" cy="1077229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4400" dirty="0">
                <a:solidFill>
                  <a:srgbClr val="00B0F0"/>
                </a:solidFill>
                <a:latin typeface="Helvetica" pitchFamily="2" charset="0"/>
              </a:rPr>
              <a:t>Les Fastidieux</a:t>
            </a:r>
          </a:p>
        </p:txBody>
      </p:sp>
    </p:spTree>
    <p:extLst>
      <p:ext uri="{BB962C8B-B14F-4D97-AF65-F5344CB8AC3E}">
        <p14:creationId xmlns:p14="http://schemas.microsoft.com/office/powerpoint/2010/main" val="107564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8ECBAE-E0F5-B044-8BFD-2E16A5602E3C}"/>
              </a:ext>
            </a:extLst>
          </p:cNvPr>
          <p:cNvSpPr txBox="1"/>
          <p:nvPr/>
        </p:nvSpPr>
        <p:spPr>
          <a:xfrm>
            <a:off x="468429" y="1155544"/>
            <a:ext cx="10966464" cy="5543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00B0F0"/>
                </a:solidFill>
                <a:latin typeface="Helvetica" pitchFamily="2" charset="0"/>
              </a:rPr>
              <a:t>Mon </a:t>
            </a:r>
            <a:r>
              <a:rPr lang="en-US" sz="4000" dirty="0" err="1">
                <a:solidFill>
                  <a:srgbClr val="00B0F0"/>
                </a:solidFill>
                <a:latin typeface="Helvetica" pitchFamily="2" charset="0"/>
              </a:rPr>
              <a:t>père</a:t>
            </a:r>
            <a:r>
              <a:rPr lang="en-US" sz="4000" dirty="0">
                <a:solidFill>
                  <a:srgbClr val="00B0F0"/>
                </a:solidFill>
                <a:latin typeface="Helvetica" pitchFamily="2" charset="0"/>
              </a:rPr>
              <a:t> les </a:t>
            </a:r>
            <a:r>
              <a:rPr lang="en-US" sz="4000" dirty="0" err="1">
                <a:solidFill>
                  <a:srgbClr val="00B0F0"/>
                </a:solidFill>
                <a:latin typeface="Helvetica" pitchFamily="2" charset="0"/>
              </a:rPr>
              <a:t>cultivait</a:t>
            </a:r>
            <a:r>
              <a:rPr lang="en-US" sz="4000" dirty="0">
                <a:solidFill>
                  <a:srgbClr val="00B0F0"/>
                </a:solidFill>
                <a:latin typeface="Helvetica" pitchFamily="2" charset="0"/>
              </a:rPr>
              <a:t> sur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Helvetica" pitchFamily="2" charset="0"/>
              </a:rPr>
              <a:t>- Des </a:t>
            </a:r>
            <a:r>
              <a:rPr lang="fr-FR" sz="4000" dirty="0" err="1">
                <a:latin typeface="Helvetica" pitchFamily="2" charset="0"/>
              </a:rPr>
              <a:t>oeufs</a:t>
            </a:r>
            <a:r>
              <a:rPr lang="en-US" sz="4000" dirty="0">
                <a:latin typeface="Helvetica" pitchFamily="2" charset="0"/>
              </a:rPr>
              <a:t> </a:t>
            </a:r>
            <a:r>
              <a:rPr lang="en-US" sz="4000" dirty="0" err="1">
                <a:latin typeface="Helvetica" pitchFamily="2" charset="0"/>
              </a:rPr>
              <a:t>embryonnés</a:t>
            </a:r>
            <a:r>
              <a:rPr lang="en-US" sz="4000" dirty="0">
                <a:latin typeface="Helvetica" pitchFamily="2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Helvetica" pitchFamily="2" charset="0"/>
              </a:rPr>
              <a:t>- Dans la </a:t>
            </a:r>
            <a:r>
              <a:rPr lang="en-US" sz="4000" dirty="0" err="1">
                <a:latin typeface="Helvetica" pitchFamily="2" charset="0"/>
              </a:rPr>
              <a:t>cavité</a:t>
            </a:r>
            <a:r>
              <a:rPr lang="en-US" sz="4000" dirty="0">
                <a:latin typeface="Helvetica" pitchFamily="2" charset="0"/>
              </a:rPr>
              <a:t> </a:t>
            </a:r>
            <a:r>
              <a:rPr lang="en-US" sz="4000" dirty="0" err="1">
                <a:latin typeface="Helvetica" pitchFamily="2" charset="0"/>
              </a:rPr>
              <a:t>péritonéale</a:t>
            </a:r>
            <a:r>
              <a:rPr lang="en-US" sz="4000" dirty="0">
                <a:latin typeface="Helvetica" pitchFamily="2" charset="0"/>
              </a:rPr>
              <a:t> des </a:t>
            </a:r>
            <a:r>
              <a:rPr lang="en-US" sz="4000" dirty="0" err="1">
                <a:latin typeface="Helvetica" pitchFamily="2" charset="0"/>
              </a:rPr>
              <a:t>cochons</a:t>
            </a:r>
            <a:r>
              <a:rPr lang="en-US" sz="4000" dirty="0">
                <a:latin typeface="Helvetica" pitchFamily="2" charset="0"/>
              </a:rPr>
              <a:t> </a:t>
            </a:r>
            <a:r>
              <a:rPr lang="en-US" sz="4000" dirty="0" err="1">
                <a:latin typeface="Helvetica" pitchFamily="2" charset="0"/>
              </a:rPr>
              <a:t>d’Inde</a:t>
            </a:r>
            <a:endParaRPr lang="en-US" sz="4000" dirty="0"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4000" dirty="0">
                <a:latin typeface="Helvetica" pitchFamily="2" charset="0"/>
              </a:rPr>
              <a:t>- Et dans </a:t>
            </a:r>
            <a:r>
              <a:rPr lang="en-US" sz="4000" dirty="0" err="1">
                <a:latin typeface="Helvetica" pitchFamily="2" charset="0"/>
              </a:rPr>
              <a:t>leurs</a:t>
            </a:r>
            <a:r>
              <a:rPr lang="en-US" sz="4000" dirty="0">
                <a:latin typeface="Helvetica" pitchFamily="2" charset="0"/>
              </a:rPr>
              <a:t> </a:t>
            </a:r>
            <a:r>
              <a:rPr lang="en-US" sz="4000" dirty="0" err="1">
                <a:latin typeface="Helvetica" pitchFamily="2" charset="0"/>
              </a:rPr>
              <a:t>cavités</a:t>
            </a:r>
            <a:r>
              <a:rPr lang="en-US" sz="4000" dirty="0">
                <a:latin typeface="Helvetica" pitchFamily="2" charset="0"/>
              </a:rPr>
              <a:t> </a:t>
            </a:r>
            <a:r>
              <a:rPr lang="en-US" sz="4000" dirty="0" err="1">
                <a:latin typeface="Helvetica" pitchFamily="2" charset="0"/>
              </a:rPr>
              <a:t>pleurales</a:t>
            </a:r>
            <a:endParaRPr lang="en-US" sz="4000" dirty="0"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00B0F0"/>
                </a:solidFill>
                <a:latin typeface="Helvetica" pitchFamily="2" charset="0"/>
              </a:rPr>
              <a:t>Savoir-faire </a:t>
            </a:r>
            <a:r>
              <a:rPr lang="en-US" sz="4000" dirty="0" err="1">
                <a:solidFill>
                  <a:srgbClr val="00B0F0"/>
                </a:solidFill>
                <a:latin typeface="Helvetica" pitchFamily="2" charset="0"/>
              </a:rPr>
              <a:t>peu</a:t>
            </a:r>
            <a:r>
              <a:rPr lang="en-US" sz="4000" dirty="0">
                <a:solidFill>
                  <a:srgbClr val="00B0F0"/>
                </a:solidFill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Helvetica" pitchFamily="2" charset="0"/>
              </a:rPr>
              <a:t>commun</a:t>
            </a:r>
            <a:r>
              <a:rPr lang="en-US" sz="4000" dirty="0">
                <a:solidFill>
                  <a:srgbClr val="00B0F0"/>
                </a:solidFill>
                <a:latin typeface="Helvetica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Helvetica" pitchFamily="2" charset="0"/>
              </a:rPr>
              <a:t>disparu</a:t>
            </a:r>
            <a:r>
              <a:rPr lang="en-US" sz="4000" dirty="0">
                <a:solidFill>
                  <a:srgbClr val="00B0F0"/>
                </a:solidFill>
                <a:latin typeface="Helvetica" pitchFamily="2" charset="0"/>
              </a:rPr>
              <a:t> avec </a:t>
            </a:r>
            <a:r>
              <a:rPr lang="en-US" sz="4000" dirty="0" err="1">
                <a:solidFill>
                  <a:srgbClr val="00B0F0"/>
                </a:solidFill>
                <a:latin typeface="Helvetica" pitchFamily="2" charset="0"/>
              </a:rPr>
              <a:t>lui</a:t>
            </a:r>
            <a:r>
              <a:rPr lang="en-US" sz="4000" dirty="0">
                <a:solidFill>
                  <a:srgbClr val="00B0F0"/>
                </a:solidFill>
                <a:latin typeface="Helvetica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4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86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59D447-6DB1-AF48-B953-A8393D97D087}"/>
              </a:ext>
            </a:extLst>
          </p:cNvPr>
          <p:cNvSpPr txBox="1"/>
          <p:nvPr/>
        </p:nvSpPr>
        <p:spPr>
          <a:xfrm>
            <a:off x="0" y="0"/>
            <a:ext cx="12377854" cy="714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6000" dirty="0">
                <a:solidFill>
                  <a:srgbClr val="00B0F0"/>
                </a:solidFill>
                <a:latin typeface="Helvetica" pitchFamily="2" charset="0"/>
              </a:rPr>
              <a:t>D</a:t>
            </a:r>
            <a:r>
              <a:rPr lang="en-ZA" sz="6000" b="0" dirty="0">
                <a:solidFill>
                  <a:srgbClr val="00B0F0"/>
                </a:solidFill>
                <a:effectLst/>
                <a:latin typeface="Helvetica" pitchFamily="2" charset="0"/>
              </a:rPr>
              <a:t>iagnostic difficile pour </a:t>
            </a:r>
            <a:r>
              <a:rPr lang="en-ZA" sz="6000" b="0" dirty="0" err="1">
                <a:solidFill>
                  <a:srgbClr val="00B0F0"/>
                </a:solidFill>
                <a:effectLst/>
                <a:latin typeface="Helvetica" pitchFamily="2" charset="0"/>
              </a:rPr>
              <a:t>plusieurs</a:t>
            </a:r>
            <a:r>
              <a:rPr lang="en-ZA" sz="6000" b="0" dirty="0">
                <a:solidFill>
                  <a:srgbClr val="00B0F0"/>
                </a:solidFill>
                <a:effectLst/>
                <a:latin typeface="Helvetica" pitchFamily="2" charset="0"/>
              </a:rPr>
              <a:t> raisons:</a:t>
            </a:r>
          </a:p>
          <a:p>
            <a:r>
              <a:rPr lang="en-ZA" sz="4000" dirty="0">
                <a:latin typeface="Helvetica" pitchFamily="2" charset="0"/>
              </a:rPr>
              <a:t>- </a:t>
            </a:r>
            <a:r>
              <a:rPr lang="en-ZA" sz="4000" b="0" dirty="0">
                <a:effectLst/>
                <a:latin typeface="Helvetica" pitchFamily="2" charset="0"/>
              </a:rPr>
              <a:t> </a:t>
            </a:r>
            <a:r>
              <a:rPr lang="en-ZA" sz="4000" b="0" dirty="0" err="1">
                <a:effectLst/>
                <a:latin typeface="Helvetica" pitchFamily="2" charset="0"/>
              </a:rPr>
              <a:t>Leur</a:t>
            </a:r>
            <a:r>
              <a:rPr lang="en-ZA" sz="4000" b="0" dirty="0">
                <a:effectLst/>
                <a:latin typeface="Helvetica" pitchFamily="2" charset="0"/>
              </a:rPr>
              <a:t> </a:t>
            </a:r>
            <a:r>
              <a:rPr lang="en-ZA" sz="4000" b="0" dirty="0" err="1">
                <a:effectLst/>
                <a:latin typeface="Helvetica" pitchFamily="2" charset="0"/>
              </a:rPr>
              <a:t>symptomatologie</a:t>
            </a:r>
            <a:r>
              <a:rPr lang="en-ZA" sz="4000" b="0" dirty="0">
                <a:effectLst/>
                <a:latin typeface="Helvetica" pitchFamily="2" charset="0"/>
              </a:rPr>
              <a:t> </a:t>
            </a:r>
            <a:r>
              <a:rPr lang="en-ZA" sz="4000" b="0" dirty="0" err="1">
                <a:effectLst/>
                <a:latin typeface="Helvetica" pitchFamily="2" charset="0"/>
              </a:rPr>
              <a:t>est</a:t>
            </a:r>
            <a:r>
              <a:rPr lang="en-ZA" sz="4000" b="0" dirty="0">
                <a:effectLst/>
                <a:latin typeface="Helvetica" pitchFamily="2" charset="0"/>
              </a:rPr>
              <a:t> </a:t>
            </a:r>
            <a:r>
              <a:rPr lang="en-ZA" sz="4000" b="0" dirty="0" err="1">
                <a:effectLst/>
                <a:latin typeface="Helvetica" pitchFamily="2" charset="0"/>
              </a:rPr>
              <a:t>aussi</a:t>
            </a:r>
            <a:r>
              <a:rPr lang="en-ZA" sz="4000" b="0" dirty="0">
                <a:effectLst/>
                <a:latin typeface="Helvetica" pitchFamily="2" charset="0"/>
              </a:rPr>
              <a:t> </a:t>
            </a:r>
            <a:r>
              <a:rPr lang="en-ZA" sz="4000" b="0" dirty="0" err="1">
                <a:effectLst/>
                <a:latin typeface="Helvetica" pitchFamily="2" charset="0"/>
              </a:rPr>
              <a:t>variée</a:t>
            </a:r>
            <a:r>
              <a:rPr lang="en-ZA" sz="4000" b="0" dirty="0">
                <a:effectLst/>
                <a:latin typeface="Helvetica" pitchFamily="2" charset="0"/>
              </a:rPr>
              <a:t> que </a:t>
            </a:r>
          </a:p>
          <a:p>
            <a:r>
              <a:rPr lang="en-ZA" sz="4000" b="0" dirty="0" err="1">
                <a:effectLst/>
                <a:latin typeface="Helvetica" pitchFamily="2" charset="0"/>
              </a:rPr>
              <a:t>peu</a:t>
            </a:r>
            <a:r>
              <a:rPr lang="en-ZA" sz="4000" b="0" dirty="0">
                <a:effectLst/>
                <a:latin typeface="Helvetica" pitchFamily="2" charset="0"/>
              </a:rPr>
              <a:t> </a:t>
            </a:r>
            <a:r>
              <a:rPr lang="en-ZA" sz="4000" b="0" dirty="0" err="1">
                <a:effectLst/>
                <a:latin typeface="Helvetica" pitchFamily="2" charset="0"/>
              </a:rPr>
              <a:t>spécifique</a:t>
            </a:r>
            <a:r>
              <a:rPr lang="en-ZA" sz="4000" b="0" dirty="0">
                <a:effectLst/>
                <a:latin typeface="Helvetica" pitchFamily="2" charset="0"/>
              </a:rPr>
              <a:t>. </a:t>
            </a:r>
            <a:endParaRPr lang="en-ZA" sz="4000" dirty="0">
              <a:latin typeface="Helvetica" pitchFamily="2" charset="0"/>
            </a:endParaRPr>
          </a:p>
          <a:p>
            <a:r>
              <a:rPr lang="en-ZA" sz="4000" dirty="0">
                <a:latin typeface="Helvetica" pitchFamily="2" charset="0"/>
              </a:rPr>
              <a:t>- Le stage de la </a:t>
            </a:r>
            <a:r>
              <a:rPr lang="en-ZA" sz="4000" dirty="0" err="1">
                <a:latin typeface="Helvetica" pitchFamily="2" charset="0"/>
              </a:rPr>
              <a:t>maladie</a:t>
            </a:r>
            <a:endParaRPr lang="en-ZA" sz="4000" dirty="0">
              <a:latin typeface="Helvetica" pitchFamily="2" charset="0"/>
            </a:endParaRPr>
          </a:p>
          <a:p>
            <a:r>
              <a:rPr lang="en-ZA" sz="4000" dirty="0">
                <a:latin typeface="Helvetica" pitchFamily="2" charset="0"/>
              </a:rPr>
              <a:t>- </a:t>
            </a:r>
            <a:r>
              <a:rPr lang="en-ZA" sz="4000" dirty="0" err="1">
                <a:latin typeface="Helvetica" pitchFamily="2" charset="0"/>
              </a:rPr>
              <a:t>L’atteinte</a:t>
            </a:r>
            <a:r>
              <a:rPr lang="en-ZA" sz="4000" dirty="0">
                <a:latin typeface="Helvetica" pitchFamily="2" charset="0"/>
              </a:rPr>
              <a:t> d’un </a:t>
            </a:r>
            <a:r>
              <a:rPr lang="en-ZA" sz="4000" dirty="0" err="1">
                <a:latin typeface="Helvetica" pitchFamily="2" charset="0"/>
              </a:rPr>
              <a:t>organe</a:t>
            </a:r>
            <a:r>
              <a:rPr lang="en-ZA" sz="4000" dirty="0">
                <a:latin typeface="Helvetica" pitchFamily="2" charset="0"/>
              </a:rPr>
              <a:t> </a:t>
            </a:r>
            <a:r>
              <a:rPr lang="en-ZA" sz="4000" dirty="0" err="1">
                <a:latin typeface="Helvetica" pitchFamily="2" charset="0"/>
              </a:rPr>
              <a:t>isolé</a:t>
            </a:r>
            <a:endParaRPr lang="en-ZA" sz="4000" dirty="0">
              <a:latin typeface="Helvetica" pitchFamily="2" charset="0"/>
            </a:endParaRPr>
          </a:p>
          <a:p>
            <a:r>
              <a:rPr lang="en-ZA" sz="4000" dirty="0">
                <a:latin typeface="Helvetica" pitchFamily="2" charset="0"/>
              </a:rPr>
              <a:t>- </a:t>
            </a:r>
            <a:r>
              <a:rPr lang="en-ZA" sz="4000" dirty="0" err="1">
                <a:latin typeface="Helvetica" pitchFamily="2" charset="0"/>
              </a:rPr>
              <a:t>ou</a:t>
            </a:r>
            <a:r>
              <a:rPr lang="en-ZA" sz="4000" dirty="0">
                <a:latin typeface="Helvetica" pitchFamily="2" charset="0"/>
              </a:rPr>
              <a:t> </a:t>
            </a:r>
            <a:r>
              <a:rPr lang="en-ZA" sz="4000" dirty="0" err="1">
                <a:latin typeface="Helvetica" pitchFamily="2" charset="0"/>
              </a:rPr>
              <a:t>celle</a:t>
            </a:r>
            <a:r>
              <a:rPr lang="en-ZA" sz="4000" dirty="0">
                <a:latin typeface="Helvetica" pitchFamily="2" charset="0"/>
              </a:rPr>
              <a:t> de </a:t>
            </a:r>
            <a:r>
              <a:rPr lang="en-ZA" sz="4000" dirty="0" err="1">
                <a:latin typeface="Helvetica" pitchFamily="2" charset="0"/>
              </a:rPr>
              <a:t>plusieurs</a:t>
            </a:r>
            <a:r>
              <a:rPr lang="en-ZA" sz="4000" dirty="0">
                <a:latin typeface="Helvetica" pitchFamily="2" charset="0"/>
              </a:rPr>
              <a:t> </a:t>
            </a:r>
            <a:r>
              <a:rPr lang="en-ZA" sz="4000" dirty="0" err="1">
                <a:latin typeface="Helvetica" pitchFamily="2" charset="0"/>
              </a:rPr>
              <a:t>organes</a:t>
            </a:r>
            <a:endParaRPr lang="en-ZA" sz="4000" dirty="0">
              <a:latin typeface="Helvetica" pitchFamily="2" charset="0"/>
            </a:endParaRPr>
          </a:p>
          <a:p>
            <a:r>
              <a:rPr lang="en-ZA" sz="4000" dirty="0">
                <a:latin typeface="Helvetica" pitchFamily="2" charset="0"/>
              </a:rPr>
              <a:t>- </a:t>
            </a:r>
            <a:r>
              <a:rPr lang="en-ZA" sz="4000" dirty="0" err="1">
                <a:latin typeface="Helvetica" pitchFamily="2" charset="0"/>
              </a:rPr>
              <a:t>L’approche</a:t>
            </a:r>
            <a:r>
              <a:rPr lang="en-ZA" sz="4000" dirty="0">
                <a:latin typeface="Helvetica" pitchFamily="2" charset="0"/>
              </a:rPr>
              <a:t> </a:t>
            </a:r>
            <a:r>
              <a:rPr lang="en-ZA" sz="4000" dirty="0" err="1">
                <a:latin typeface="Helvetica" pitchFamily="2" charset="0"/>
              </a:rPr>
              <a:t>médicale</a:t>
            </a:r>
            <a:r>
              <a:rPr lang="en-ZA" sz="4000" dirty="0">
                <a:latin typeface="Helvetica" pitchFamily="2" charset="0"/>
              </a:rPr>
              <a:t> trop </a:t>
            </a:r>
            <a:r>
              <a:rPr lang="en-ZA" sz="4000" dirty="0" err="1">
                <a:latin typeface="Helvetica" pitchFamily="2" charset="0"/>
              </a:rPr>
              <a:t>souvent</a:t>
            </a:r>
            <a:r>
              <a:rPr lang="en-ZA" sz="4000" dirty="0">
                <a:latin typeface="Helvetica" pitchFamily="2" charset="0"/>
              </a:rPr>
              <a:t> </a:t>
            </a:r>
            <a:r>
              <a:rPr lang="en-ZA" sz="4000" dirty="0" err="1">
                <a:latin typeface="Helvetica" pitchFamily="2" charset="0"/>
              </a:rPr>
              <a:t>symptomatique</a:t>
            </a:r>
            <a:endParaRPr lang="en-ZA" sz="4000" dirty="0">
              <a:latin typeface="Helvetica" pitchFamily="2" charset="0"/>
            </a:endParaRPr>
          </a:p>
          <a:p>
            <a:r>
              <a:rPr lang="en-ZA" sz="4000" dirty="0">
                <a:latin typeface="Helvetica" pitchFamily="2" charset="0"/>
              </a:rPr>
              <a:t>- La multitude de disciplines </a:t>
            </a:r>
            <a:r>
              <a:rPr lang="en-ZA" sz="4000" dirty="0" err="1">
                <a:latin typeface="Helvetica" pitchFamily="2" charset="0"/>
              </a:rPr>
              <a:t>médicales</a:t>
            </a:r>
            <a:r>
              <a:rPr lang="en-ZA" sz="4000" dirty="0">
                <a:latin typeface="Helvetica" pitchFamily="2" charset="0"/>
              </a:rPr>
              <a:t> </a:t>
            </a:r>
            <a:r>
              <a:rPr lang="en-ZA" sz="4000" dirty="0" err="1">
                <a:latin typeface="Helvetica" pitchFamily="2" charset="0"/>
              </a:rPr>
              <a:t>disponibles</a:t>
            </a:r>
            <a:endParaRPr lang="en-ZA" sz="4000" dirty="0">
              <a:latin typeface="Helvetica" pitchFamily="2" charset="0"/>
            </a:endParaRPr>
          </a:p>
          <a:p>
            <a:r>
              <a:rPr lang="en-ZA" sz="4000" dirty="0">
                <a:latin typeface="Helvetica" pitchFamily="2" charset="0"/>
              </a:rPr>
              <a:t> ( </a:t>
            </a:r>
            <a:r>
              <a:rPr lang="en-ZA" sz="4000" dirty="0" err="1">
                <a:latin typeface="Helvetica" pitchFamily="2" charset="0"/>
              </a:rPr>
              <a:t>homéopathie</a:t>
            </a:r>
            <a:r>
              <a:rPr lang="en-ZA" sz="4000" dirty="0">
                <a:latin typeface="Helvetica" pitchFamily="2" charset="0"/>
              </a:rPr>
              <a:t>, </a:t>
            </a:r>
            <a:r>
              <a:rPr lang="en-ZA" sz="4000" dirty="0" err="1">
                <a:latin typeface="Helvetica" pitchFamily="2" charset="0"/>
              </a:rPr>
              <a:t>naturopathie</a:t>
            </a:r>
            <a:r>
              <a:rPr lang="en-ZA" sz="4000" dirty="0">
                <a:latin typeface="Helvetica" pitchFamily="2" charset="0"/>
              </a:rPr>
              <a:t>, </a:t>
            </a:r>
            <a:r>
              <a:rPr lang="en-ZA" sz="4000" dirty="0" err="1">
                <a:latin typeface="Helvetica" pitchFamily="2" charset="0"/>
              </a:rPr>
              <a:t>radiesthésie</a:t>
            </a:r>
            <a:r>
              <a:rPr lang="en-ZA" sz="4000" dirty="0">
                <a:latin typeface="Helvetica" pitchFamily="2" charset="0"/>
              </a:rPr>
              <a:t>, etc… )</a:t>
            </a:r>
          </a:p>
          <a:p>
            <a:endParaRPr lang="fr-F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297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person with black spots on their body&#10;&#10;Description automatically generated">
            <a:extLst>
              <a:ext uri="{FF2B5EF4-FFF2-40B4-BE49-F238E27FC236}">
                <a16:creationId xmlns:a16="http://schemas.microsoft.com/office/drawing/2014/main" id="{323D0610-0AB8-A74A-A07A-E1A289A99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668" y="0"/>
            <a:ext cx="321133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41DBD1-8238-DA66-5FF6-6DD8DBA48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058" y="601525"/>
            <a:ext cx="7958331" cy="1077229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La symptomatologie du malade </a:t>
            </a:r>
            <a:br>
              <a:rPr lang="fr-FR" sz="4000" dirty="0">
                <a:solidFill>
                  <a:srgbClr val="00B0F0"/>
                </a:solidFill>
                <a:latin typeface="Helvetica" pitchFamily="2" charset="0"/>
              </a:rPr>
            </a:b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dépend directement de</a:t>
            </a:r>
            <a:br>
              <a:rPr lang="fr-FR" sz="4000" dirty="0">
                <a:solidFill>
                  <a:srgbClr val="00B0F0"/>
                </a:solidFill>
                <a:latin typeface="Helvetica" pitchFamily="2" charset="0"/>
              </a:rPr>
            </a:b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la position du germe </a:t>
            </a:r>
            <a:br>
              <a:rPr lang="fr-FR" sz="4000" dirty="0">
                <a:solidFill>
                  <a:srgbClr val="00B0F0"/>
                </a:solidFill>
                <a:latin typeface="Helvetica" pitchFamily="2" charset="0"/>
              </a:rPr>
            </a:b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dans le corps humain</a:t>
            </a:r>
            <a:br>
              <a:rPr lang="fr-FR" sz="4000" dirty="0">
                <a:solidFill>
                  <a:srgbClr val="00B0F0"/>
                </a:solidFill>
                <a:latin typeface="Helvetica" pitchFamily="2" charset="0"/>
              </a:rPr>
            </a:br>
            <a:r>
              <a:rPr lang="fr-FR" sz="4000" i="1" dirty="0">
                <a:latin typeface="Helvetica" pitchFamily="2" charset="0"/>
              </a:rPr>
              <a:t>in loco </a:t>
            </a:r>
            <a:r>
              <a:rPr lang="fr-FR" sz="4000" i="1" dirty="0" err="1">
                <a:latin typeface="Helvetica" pitchFamily="2" charset="0"/>
              </a:rPr>
              <a:t>dolenti</a:t>
            </a:r>
            <a:endParaRPr lang="fr-FR" sz="4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0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E9A786-2DF8-F342-925F-2E4FA210A28C}"/>
              </a:ext>
            </a:extLst>
          </p:cNvPr>
          <p:cNvSpPr txBox="1"/>
          <p:nvPr/>
        </p:nvSpPr>
        <p:spPr>
          <a:xfrm>
            <a:off x="1729935" y="1338146"/>
            <a:ext cx="8513869" cy="4850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La position d’aujourd’hui n’étant pas 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Nécessairement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Celle d’hier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Ou de demain</a:t>
            </a:r>
          </a:p>
        </p:txBody>
      </p:sp>
    </p:spTree>
    <p:extLst>
      <p:ext uri="{BB962C8B-B14F-4D97-AF65-F5344CB8AC3E}">
        <p14:creationId xmlns:p14="http://schemas.microsoft.com/office/powerpoint/2010/main" val="2009939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6"/>
          <p:cNvSpPr txBox="1"/>
          <p:nvPr/>
        </p:nvSpPr>
        <p:spPr>
          <a:xfrm>
            <a:off x="223023" y="1658467"/>
            <a:ext cx="4124943" cy="4697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GB" sz="3600" b="1" dirty="0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Les maladies </a:t>
            </a:r>
            <a:r>
              <a:rPr lang="en-GB" sz="3600" b="1" dirty="0" err="1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à</a:t>
            </a:r>
            <a:r>
              <a:rPr lang="en-GB" sz="3600" b="1" dirty="0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tiques</a:t>
            </a:r>
            <a:r>
              <a:rPr lang="en-GB" sz="3600" b="1" dirty="0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, </a:t>
            </a:r>
            <a:r>
              <a:rPr lang="en-GB" sz="3600" b="1" dirty="0" err="1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poux</a:t>
            </a:r>
            <a:r>
              <a:rPr lang="en-GB" sz="3600" b="1" dirty="0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et </a:t>
            </a:r>
            <a:r>
              <a:rPr lang="en-GB" sz="3600" b="1" dirty="0" err="1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puces</a:t>
            </a:r>
            <a:r>
              <a:rPr lang="en-GB" sz="3600" b="1" dirty="0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s’immiscent</a:t>
            </a:r>
            <a:r>
              <a:rPr lang="en-GB" sz="3600" b="1" dirty="0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dans</a:t>
            </a:r>
            <a:endParaRPr sz="3600" b="1" dirty="0">
              <a:solidFill>
                <a:srgbClr val="00B0F0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GB" sz="3600" b="1" dirty="0" err="1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n’importe</a:t>
            </a:r>
            <a:endParaRPr sz="3600" b="1" dirty="0">
              <a:solidFill>
                <a:srgbClr val="00B0F0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>
              <a:buClr>
                <a:srgbClr val="000000"/>
              </a:buClr>
              <a:buSzPts val="2300"/>
            </a:pPr>
            <a:r>
              <a:rPr lang="en-GB" sz="3600" b="1" dirty="0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quelle </a:t>
            </a:r>
            <a:r>
              <a:rPr lang="en-GB" sz="3600" b="1" dirty="0" err="1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spécialité</a:t>
            </a:r>
            <a:r>
              <a:rPr lang="en-GB" sz="3600" b="1" dirty="0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endParaRPr sz="3600" b="1" dirty="0">
              <a:solidFill>
                <a:srgbClr val="00B0F0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  <p:pic>
        <p:nvPicPr>
          <p:cNvPr id="240" name="Google Shape;240;p26"/>
          <p:cNvPicPr preferRelativeResize="0"/>
          <p:nvPr/>
        </p:nvPicPr>
        <p:blipFill rotWithShape="1">
          <a:blip r:embed="rId3">
            <a:alphaModFix/>
          </a:blip>
          <a:srcRect l="33317" t="1957" r="796" b="1095"/>
          <a:stretch/>
        </p:blipFill>
        <p:spPr>
          <a:xfrm>
            <a:off x="4347126" y="0"/>
            <a:ext cx="762185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4036" y="0"/>
            <a:ext cx="1220569" cy="165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6"/>
          <p:cNvPicPr preferRelativeResize="0"/>
          <p:nvPr/>
        </p:nvPicPr>
        <p:blipFill rotWithShape="1">
          <a:blip r:embed="rId5">
            <a:alphaModFix/>
          </a:blip>
          <a:srcRect l="25430" r="25888" b="17573"/>
          <a:stretch/>
        </p:blipFill>
        <p:spPr>
          <a:xfrm>
            <a:off x="8310034" y="1658467"/>
            <a:ext cx="1076233" cy="161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x-ray of a person's body&#10;&#10;Description automatically generated">
            <a:extLst>
              <a:ext uri="{FF2B5EF4-FFF2-40B4-BE49-F238E27FC236}">
                <a16:creationId xmlns:a16="http://schemas.microsoft.com/office/drawing/2014/main" id="{7C0207A4-1960-A85C-95A0-A73830890C0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102" t="42906" r="20348" b="2222"/>
          <a:stretch/>
        </p:blipFill>
        <p:spPr>
          <a:xfrm>
            <a:off x="5829138" y="1076128"/>
            <a:ext cx="1333536" cy="145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97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6B0C91-D1CB-3CF4-BEC7-DE1390889D37}"/>
              </a:ext>
            </a:extLst>
          </p:cNvPr>
          <p:cNvSpPr txBox="1"/>
          <p:nvPr/>
        </p:nvSpPr>
        <p:spPr>
          <a:xfrm>
            <a:off x="0" y="489734"/>
            <a:ext cx="11994595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00B0F0"/>
                </a:solidFill>
                <a:latin typeface="Helvetica" pitchFamily="2" charset="0"/>
              </a:rPr>
              <a:t>Les Fastidieux et leurs cousins, </a:t>
            </a:r>
          </a:p>
          <a:p>
            <a:pPr algn="ctr"/>
            <a:r>
              <a:rPr lang="fr-FR" sz="4800" dirty="0">
                <a:solidFill>
                  <a:srgbClr val="00B0F0"/>
                </a:solidFill>
                <a:latin typeface="Helvetica" pitchFamily="2" charset="0"/>
              </a:rPr>
              <a:t>s’associent et créent une vascularite</a:t>
            </a:r>
          </a:p>
          <a:p>
            <a:pPr algn="ctr"/>
            <a:endParaRPr lang="fr-FR" sz="4000" dirty="0">
              <a:latin typeface="Helvetica" pitchFamily="2" charset="0"/>
            </a:endParaRPr>
          </a:p>
          <a:p>
            <a:r>
              <a:rPr lang="fr-FR" sz="4000" dirty="0">
                <a:latin typeface="Helvetica" pitchFamily="2" charset="0"/>
              </a:rPr>
              <a:t>                 1- migrante, </a:t>
            </a:r>
          </a:p>
          <a:p>
            <a:r>
              <a:rPr lang="fr-FR" sz="4000" dirty="0">
                <a:latin typeface="Helvetica" pitchFamily="2" charset="0"/>
              </a:rPr>
              <a:t>                 2- chaude, virulente,</a:t>
            </a:r>
          </a:p>
          <a:p>
            <a:r>
              <a:rPr lang="fr-FR" sz="4000" dirty="0">
                <a:latin typeface="Helvetica" pitchFamily="2" charset="0"/>
              </a:rPr>
              <a:t>                 3- froide, inapparente,</a:t>
            </a:r>
          </a:p>
          <a:p>
            <a:r>
              <a:rPr lang="fr-FR" sz="4000" dirty="0">
                <a:latin typeface="Helvetica" pitchFamily="2" charset="0"/>
              </a:rPr>
              <a:t>					 4- latente</a:t>
            </a:r>
          </a:p>
          <a:p>
            <a:pPr marL="571500" indent="-571500">
              <a:buFontTx/>
              <a:buChar char="-"/>
            </a:pPr>
            <a:endParaRPr lang="fr-FR" sz="4000" dirty="0">
              <a:latin typeface="Helvetica" pitchFamily="2" charset="0"/>
            </a:endParaRPr>
          </a:p>
          <a:p>
            <a:pPr marL="571500" indent="-571500" algn="ctr">
              <a:buFontTx/>
              <a:buChar char="-"/>
            </a:pPr>
            <a:endParaRPr lang="fr-FR" sz="4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997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5CD960-DA5C-7F4D-A224-5514435DF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-25180"/>
            <a:ext cx="12192000" cy="62635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06EDA6-8AF0-BAB8-1EF0-00B09B2F9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944" y="3001389"/>
            <a:ext cx="1136893" cy="7702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341C6D-62C7-744A-9F02-7C4FFBF7444F}"/>
              </a:ext>
            </a:extLst>
          </p:cNvPr>
          <p:cNvSpPr txBox="1"/>
          <p:nvPr/>
        </p:nvSpPr>
        <p:spPr>
          <a:xfrm>
            <a:off x="2315880" y="2105561"/>
            <a:ext cx="80707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Helvetica" pitchFamily="2" charset="0"/>
              </a:rPr>
              <a:t>une vascularite</a:t>
            </a:r>
            <a:endParaRPr lang="fr-FR" sz="8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E0C193-9145-F6E1-2950-79E1C4EE0608}"/>
              </a:ext>
            </a:extLst>
          </p:cNvPr>
          <p:cNvSpPr txBox="1"/>
          <p:nvPr/>
        </p:nvSpPr>
        <p:spPr>
          <a:xfrm>
            <a:off x="10191131" y="0"/>
            <a:ext cx="2000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Hypertension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47615-4C4E-5882-FB38-FF37FC84197D}"/>
              </a:ext>
            </a:extLst>
          </p:cNvPr>
          <p:cNvSpPr txBox="1"/>
          <p:nvPr/>
        </p:nvSpPr>
        <p:spPr>
          <a:xfrm>
            <a:off x="5533292" y="1301262"/>
            <a:ext cx="795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AVC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F7E902-2A27-6C57-8E41-6FE6894C9C86}"/>
              </a:ext>
            </a:extLst>
          </p:cNvPr>
          <p:cNvSpPr txBox="1"/>
          <p:nvPr/>
        </p:nvSpPr>
        <p:spPr>
          <a:xfrm>
            <a:off x="5179307" y="3175990"/>
            <a:ext cx="234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Crise cardiaque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20AC5C-782A-4FDD-D5FE-67E6CEE3BF93}"/>
              </a:ext>
            </a:extLst>
          </p:cNvPr>
          <p:cNvSpPr txBox="1"/>
          <p:nvPr/>
        </p:nvSpPr>
        <p:spPr>
          <a:xfrm>
            <a:off x="5516513" y="830942"/>
            <a:ext cx="3215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Syndrome de </a:t>
            </a:r>
            <a:r>
              <a:rPr lang="fr-FR" sz="2400" i="1" dirty="0" err="1">
                <a:solidFill>
                  <a:schemeClr val="bg1"/>
                </a:solidFill>
                <a:latin typeface="Helvetica" pitchFamily="2" charset="0"/>
              </a:rPr>
              <a:t>Menière</a:t>
            </a:r>
            <a:endParaRPr lang="fr-FR" sz="2400" i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4A260C-234D-2DCF-7580-CD56CDE01A91}"/>
              </a:ext>
            </a:extLst>
          </p:cNvPr>
          <p:cNvSpPr txBox="1"/>
          <p:nvPr/>
        </p:nvSpPr>
        <p:spPr>
          <a:xfrm>
            <a:off x="1637972" y="1504616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Névrite optique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2B90C1-F5AD-CBB8-C7CC-7E1582C082F6}"/>
              </a:ext>
            </a:extLst>
          </p:cNvPr>
          <p:cNvSpPr txBox="1"/>
          <p:nvPr/>
        </p:nvSpPr>
        <p:spPr>
          <a:xfrm>
            <a:off x="457200" y="3106615"/>
            <a:ext cx="2764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Insuffisance rénale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617968-E2A6-CCC8-8FD7-27777C9D8AE5}"/>
              </a:ext>
            </a:extLst>
          </p:cNvPr>
          <p:cNvSpPr txBox="1"/>
          <p:nvPr/>
        </p:nvSpPr>
        <p:spPr>
          <a:xfrm>
            <a:off x="4419599" y="3943702"/>
            <a:ext cx="133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Hépatite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F4598C-1E50-97DB-98FC-6034FC1C13A3}"/>
              </a:ext>
            </a:extLst>
          </p:cNvPr>
          <p:cNvSpPr txBox="1"/>
          <p:nvPr/>
        </p:nvSpPr>
        <p:spPr>
          <a:xfrm>
            <a:off x="3222124" y="5007303"/>
            <a:ext cx="333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Syndrome de Raynaud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827F7B-AFBF-0B9C-2746-8200CE328AFC}"/>
              </a:ext>
            </a:extLst>
          </p:cNvPr>
          <p:cNvSpPr txBox="1"/>
          <p:nvPr/>
        </p:nvSpPr>
        <p:spPr>
          <a:xfrm>
            <a:off x="4692877" y="83959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SEP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07A6E8-5112-FFB3-2ADA-6848F4806ED3}"/>
              </a:ext>
            </a:extLst>
          </p:cNvPr>
          <p:cNvSpPr txBox="1"/>
          <p:nvPr/>
        </p:nvSpPr>
        <p:spPr>
          <a:xfrm>
            <a:off x="9371034" y="2616133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Anévrisme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0F0EB6-BCF1-7CB0-07A6-D065F0E7E752}"/>
              </a:ext>
            </a:extLst>
          </p:cNvPr>
          <p:cNvSpPr txBox="1"/>
          <p:nvPr/>
        </p:nvSpPr>
        <p:spPr>
          <a:xfrm>
            <a:off x="6096000" y="4186259"/>
            <a:ext cx="2225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Splénomégalie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5583E9-87E4-4D3B-9CFD-424E47ADE0FA}"/>
              </a:ext>
            </a:extLst>
          </p:cNvPr>
          <p:cNvSpPr txBox="1"/>
          <p:nvPr/>
        </p:nvSpPr>
        <p:spPr>
          <a:xfrm>
            <a:off x="4315564" y="1752778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Perte de dents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3A6527-1FD9-4143-63ED-BD0BE4E76893}"/>
              </a:ext>
            </a:extLst>
          </p:cNvPr>
          <p:cNvSpPr txBox="1"/>
          <p:nvPr/>
        </p:nvSpPr>
        <p:spPr>
          <a:xfrm>
            <a:off x="-46832" y="6135427"/>
            <a:ext cx="12418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  <a:latin typeface="Helvetica" pitchFamily="2" charset="0"/>
              </a:rPr>
              <a:t>Et que dire à propos de la moitié manquante?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8F579B-B15F-6BC4-E4A9-2440FCD94759}"/>
              </a:ext>
            </a:extLst>
          </p:cNvPr>
          <p:cNvSpPr txBox="1"/>
          <p:nvPr/>
        </p:nvSpPr>
        <p:spPr>
          <a:xfrm>
            <a:off x="3657600" y="3001389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/>
                </a:solidFill>
                <a:latin typeface="Helvetica" pitchFamily="2" charset="0"/>
              </a:rPr>
              <a:t>capsulite</a:t>
            </a:r>
          </a:p>
        </p:txBody>
      </p:sp>
    </p:spTree>
    <p:extLst>
      <p:ext uri="{BB962C8B-B14F-4D97-AF65-F5344CB8AC3E}">
        <p14:creationId xmlns:p14="http://schemas.microsoft.com/office/powerpoint/2010/main" val="1028999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DEA868-CAFB-074A-8F8A-AA3F0131C8D1}"/>
              </a:ext>
            </a:extLst>
          </p:cNvPr>
          <p:cNvSpPr txBox="1"/>
          <p:nvPr/>
        </p:nvSpPr>
        <p:spPr>
          <a:xfrm>
            <a:off x="1182029" y="892098"/>
            <a:ext cx="11097910" cy="4997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1-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vascularite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migrante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:</a:t>
            </a:r>
          </a:p>
          <a:p>
            <a:endParaRPr lang="en-US" sz="5400" dirty="0">
              <a:solidFill>
                <a:srgbClr val="00B0F0"/>
              </a:solidFill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>
                <a:latin typeface="Helvetica" pitchFamily="2" charset="0"/>
              </a:rPr>
              <a:t>A </a:t>
            </a:r>
            <a:r>
              <a:rPr lang="en-US" sz="3600" dirty="0" err="1">
                <a:latin typeface="Helvetica" pitchFamily="2" charset="0"/>
              </a:rPr>
              <a:t>partir</a:t>
            </a:r>
            <a:r>
              <a:rPr lang="en-US" sz="3600" dirty="0">
                <a:latin typeface="Helvetica" pitchFamily="2" charset="0"/>
              </a:rPr>
              <a:t> de son point </a:t>
            </a:r>
            <a:r>
              <a:rPr lang="en-US" sz="3600" dirty="0" err="1">
                <a:latin typeface="Helvetica" pitchFamily="2" charset="0"/>
              </a:rPr>
              <a:t>d’entrée</a:t>
            </a:r>
            <a:endParaRPr lang="en-US" sz="3600" dirty="0"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 err="1">
                <a:latin typeface="Helvetica" pitchFamily="2" charset="0"/>
              </a:rPr>
              <a:t>Tous</a:t>
            </a:r>
            <a:r>
              <a:rPr lang="en-US" sz="3600" dirty="0">
                <a:latin typeface="Helvetica" pitchFamily="2" charset="0"/>
              </a:rPr>
              <a:t> les </a:t>
            </a:r>
            <a:r>
              <a:rPr lang="en-US" sz="3600" dirty="0" err="1">
                <a:latin typeface="Helvetica" pitchFamily="2" charset="0"/>
              </a:rPr>
              <a:t>tissus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peuvent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être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ciblés</a:t>
            </a:r>
            <a:endParaRPr lang="en-US" sz="3600" dirty="0"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>
                <a:latin typeface="Helvetica" pitchFamily="2" charset="0"/>
              </a:rPr>
              <a:t>Une </a:t>
            </a:r>
            <a:r>
              <a:rPr lang="en-US" sz="3600" dirty="0" err="1">
                <a:latin typeface="Helvetica" pitchFamily="2" charset="0"/>
              </a:rPr>
              <a:t>maladie</a:t>
            </a:r>
            <a:r>
              <a:rPr lang="en-US" sz="3600" dirty="0">
                <a:latin typeface="Helvetica" pitchFamily="2" charset="0"/>
              </a:rPr>
              <a:t> se profile </a:t>
            </a:r>
            <a:r>
              <a:rPr lang="en-US" sz="3600" dirty="0" err="1">
                <a:latin typeface="Helvetica" pitchFamily="2" charset="0"/>
              </a:rPr>
              <a:t>seule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ou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accompagnée</a:t>
            </a:r>
            <a:endParaRPr lang="en-US" sz="3600" dirty="0"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>
                <a:latin typeface="Helvetica" pitchFamily="2" charset="0"/>
              </a:rPr>
              <a:t>Elle </a:t>
            </a:r>
            <a:r>
              <a:rPr lang="en-US" sz="3600" dirty="0" err="1">
                <a:latin typeface="Helvetica" pitchFamily="2" charset="0"/>
              </a:rPr>
              <a:t>portera</a:t>
            </a:r>
            <a:r>
              <a:rPr lang="en-US" sz="3600" dirty="0">
                <a:latin typeface="Helvetica" pitchFamily="2" charset="0"/>
              </a:rPr>
              <a:t> le nom du dernier </a:t>
            </a:r>
            <a:r>
              <a:rPr lang="en-US" sz="3600" dirty="0" err="1">
                <a:latin typeface="Helvetica" pitchFamily="2" charset="0"/>
              </a:rPr>
              <a:t>spécialiste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consulté</a:t>
            </a:r>
            <a:endParaRPr lang="en-US" sz="36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918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6616" y="2882279"/>
            <a:ext cx="4089865" cy="364667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3"/>
          <p:cNvSpPr txBox="1"/>
          <p:nvPr/>
        </p:nvSpPr>
        <p:spPr>
          <a:xfrm>
            <a:off x="326617" y="218894"/>
            <a:ext cx="11538766" cy="197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5400" dirty="0">
                <a:solidFill>
                  <a:srgbClr val="00B0F0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Example de </a:t>
            </a:r>
            <a:r>
              <a:rPr lang="en-GB" sz="5400" dirty="0" err="1">
                <a:solidFill>
                  <a:srgbClr val="00B0F0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vascularite</a:t>
            </a:r>
            <a:r>
              <a:rPr lang="en-GB" sz="5400" dirty="0">
                <a:solidFill>
                  <a:srgbClr val="00B0F0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5400" dirty="0" err="1">
                <a:solidFill>
                  <a:srgbClr val="00B0F0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migrante</a:t>
            </a:r>
            <a:r>
              <a:rPr lang="en-GB" sz="5400" dirty="0">
                <a:solidFill>
                  <a:srgbClr val="00B0F0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3200" dirty="0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UN DE MES PATIENTS - DE 2001 </a:t>
            </a:r>
            <a:r>
              <a:rPr lang="en-GB" sz="3200" dirty="0" err="1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À</a:t>
            </a:r>
            <a:r>
              <a:rPr lang="en-GB" sz="3200" dirty="0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2024 – 18 </a:t>
            </a:r>
            <a:r>
              <a:rPr lang="en-GB" sz="3200" dirty="0" err="1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ans</a:t>
            </a:r>
            <a:r>
              <a:rPr lang="en-GB" sz="3200" dirty="0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au </a:t>
            </a:r>
            <a:r>
              <a:rPr lang="en-GB" sz="3200" dirty="0" err="1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départ</a:t>
            </a:r>
            <a:endParaRPr sz="3200" dirty="0">
              <a:solidFill>
                <a:srgbClr val="FFFFFF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295" name="Google Shape;295;p43"/>
          <p:cNvSpPr txBox="1"/>
          <p:nvPr/>
        </p:nvSpPr>
        <p:spPr>
          <a:xfrm>
            <a:off x="-325481" y="2243210"/>
            <a:ext cx="4551095" cy="412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31789">
              <a:lnSpc>
                <a:spcPct val="150000"/>
              </a:lnSpc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Fibromyalgie</a:t>
            </a: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2001 - AB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 marL="609585" indent="-431789">
              <a:lnSpc>
                <a:spcPct val="150000"/>
              </a:lnSpc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Cirrhose </a:t>
            </a: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hépatique</a:t>
            </a: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2004- AB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 marL="609585" indent="-431789">
              <a:lnSpc>
                <a:spcPct val="150000"/>
              </a:lnSpc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Péricardite</a:t>
            </a: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constructive 2008-       </a:t>
            </a: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Chirurgie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 marL="609585" indent="-431789">
              <a:lnSpc>
                <a:spcPct val="150000"/>
              </a:lnSpc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Triple </a:t>
            </a: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pontage</a:t>
            </a: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2017 – AB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 marL="609585" indent="-431789">
              <a:lnSpc>
                <a:spcPct val="150000"/>
              </a:lnSpc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Anhédonie</a:t>
            </a: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2018 - AB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  <p:sp>
        <p:nvSpPr>
          <p:cNvPr id="296" name="Google Shape;296;p43"/>
          <p:cNvSpPr txBox="1"/>
          <p:nvPr/>
        </p:nvSpPr>
        <p:spPr>
          <a:xfrm>
            <a:off x="8600768" y="2192214"/>
            <a:ext cx="4000000" cy="4522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2400" dirty="0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MON DIAGNOSTIC </a:t>
            </a:r>
            <a:r>
              <a:rPr lang="en-GB" sz="2400" dirty="0" err="1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à</a:t>
            </a:r>
            <a:r>
              <a:rPr lang="en-GB" sz="2400" dirty="0">
                <a:solidFill>
                  <a:srgbClr val="FFFFFF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travers le temps</a:t>
            </a:r>
            <a:endParaRPr sz="2400" dirty="0">
              <a:solidFill>
                <a:srgbClr val="FFFFFF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marL="609585" indent="-414856">
              <a:lnSpc>
                <a:spcPct val="150000"/>
              </a:lnSpc>
              <a:spcBef>
                <a:spcPts val="800"/>
              </a:spcBef>
              <a:buClr>
                <a:srgbClr val="FFFFFF"/>
              </a:buClr>
              <a:buSzPts val="1300"/>
              <a:buFont typeface="Wingdings" pitchFamily="2" charset="2"/>
              <a:buChar char="§"/>
            </a:pP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Rickettsie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 marL="609585" indent="-414856">
              <a:lnSpc>
                <a:spcPct val="150000"/>
              </a:lnSpc>
              <a:buClr>
                <a:srgbClr val="FFFFFF"/>
              </a:buClr>
              <a:buSzPts val="1300"/>
              <a:buFont typeface="Wingdings" pitchFamily="2" charset="2"/>
              <a:buChar char="§"/>
            </a:pP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Fièvre</a:t>
            </a: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Q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 marL="609585" indent="-414856">
              <a:lnSpc>
                <a:spcPct val="150000"/>
              </a:lnSpc>
              <a:buClr>
                <a:srgbClr val="FFFFFF"/>
              </a:buClr>
              <a:buSzPts val="1300"/>
              <a:buFont typeface="Wingdings" pitchFamily="2" charset="2"/>
              <a:buChar char="§"/>
            </a:pP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Mycoplasme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 marL="609585" indent="-414856">
              <a:lnSpc>
                <a:spcPct val="150000"/>
              </a:lnSpc>
              <a:buClr>
                <a:srgbClr val="FFFFFF"/>
              </a:buClr>
              <a:buSzPts val="1300"/>
              <a:buFont typeface="Wingdings" pitchFamily="2" charset="2"/>
              <a:buChar char="§"/>
            </a:pP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Chlamydia</a:t>
            </a:r>
          </a:p>
          <a:p>
            <a:pPr marL="609585" indent="-414856">
              <a:lnSpc>
                <a:spcPct val="150000"/>
              </a:lnSpc>
              <a:buClr>
                <a:srgbClr val="FFFFFF"/>
              </a:buClr>
              <a:buSzPts val="1300"/>
              <a:buFont typeface="Wingdings" pitchFamily="2" charset="2"/>
              <a:buChar char="§"/>
            </a:pP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Bilharziose</a:t>
            </a:r>
            <a:endParaRPr lang="en-GB"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  <a:p>
            <a:pPr marL="194729">
              <a:lnSpc>
                <a:spcPct val="150000"/>
              </a:lnSpc>
              <a:buClr>
                <a:srgbClr val="FFFFFF"/>
              </a:buClr>
              <a:buSzPts val="1300"/>
            </a:pPr>
            <a:r>
              <a:rPr lang="en-GB" sz="2400" b="1" dirty="0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N.B.  Lyme </a:t>
            </a:r>
            <a:r>
              <a:rPr lang="en-GB" sz="2400" b="1" dirty="0" err="1">
                <a:solidFill>
                  <a:srgbClr val="FFFFFF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négative</a:t>
            </a:r>
            <a:endParaRPr sz="2400" b="1" dirty="0">
              <a:solidFill>
                <a:srgbClr val="FFFFFF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4D4C32-C9E9-A74B-B198-B272AC53EAD3}"/>
              </a:ext>
            </a:extLst>
          </p:cNvPr>
          <p:cNvSpPr txBox="1"/>
          <p:nvPr/>
        </p:nvSpPr>
        <p:spPr>
          <a:xfrm>
            <a:off x="1021534" y="279638"/>
            <a:ext cx="10148932" cy="7571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2 -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vascularite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chaude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,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virulente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:</a:t>
            </a:r>
          </a:p>
          <a:p>
            <a:endParaRPr lang="en-US" sz="5400" dirty="0">
              <a:solidFill>
                <a:srgbClr val="00B0F0"/>
              </a:solidFill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>
                <a:latin typeface="Helvetica" pitchFamily="2" charset="0"/>
              </a:rPr>
              <a:t>État </a:t>
            </a:r>
            <a:r>
              <a:rPr lang="en-US" sz="3600" dirty="0" err="1">
                <a:latin typeface="Helvetica" pitchFamily="2" charset="0"/>
              </a:rPr>
              <a:t>fébrile</a:t>
            </a:r>
            <a:r>
              <a:rPr lang="en-US" sz="3600" dirty="0">
                <a:latin typeface="Helvetica" pitchFamily="2" charset="0"/>
              </a:rPr>
              <a:t>, </a:t>
            </a:r>
            <a:r>
              <a:rPr lang="en-US" sz="3600" dirty="0" err="1">
                <a:latin typeface="Helvetica" pitchFamily="2" charset="0"/>
              </a:rPr>
              <a:t>grippal</a:t>
            </a:r>
            <a:endParaRPr lang="en-US" sz="3600" dirty="0"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>
                <a:latin typeface="Helvetica" pitchFamily="2" charset="0"/>
              </a:rPr>
              <a:t>Avec </a:t>
            </a:r>
            <a:r>
              <a:rPr lang="en-US" sz="3600" dirty="0" err="1">
                <a:latin typeface="Helvetica" pitchFamily="2" charset="0"/>
              </a:rPr>
              <a:t>ou</a:t>
            </a:r>
            <a:r>
              <a:rPr lang="en-US" sz="3600" dirty="0">
                <a:latin typeface="Helvetica" pitchFamily="2" charset="0"/>
              </a:rPr>
              <a:t> sans </a:t>
            </a:r>
            <a:r>
              <a:rPr lang="en-US" sz="3600" dirty="0" err="1">
                <a:latin typeface="Helvetica" pitchFamily="2" charset="0"/>
              </a:rPr>
              <a:t>piqûre</a:t>
            </a:r>
            <a:endParaRPr lang="en-US" sz="3600" dirty="0"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>
                <a:latin typeface="Helvetica" pitchFamily="2" charset="0"/>
              </a:rPr>
              <a:t>Avec </a:t>
            </a:r>
            <a:r>
              <a:rPr lang="en-US" sz="3600" dirty="0" err="1">
                <a:latin typeface="Helvetica" pitchFamily="2" charset="0"/>
              </a:rPr>
              <a:t>ou</a:t>
            </a:r>
            <a:r>
              <a:rPr lang="en-US" sz="3600" dirty="0">
                <a:latin typeface="Helvetica" pitchFamily="2" charset="0"/>
              </a:rPr>
              <a:t> sans bull eye rash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 err="1">
                <a:latin typeface="Helvetica" pitchFamily="2" charset="0"/>
              </a:rPr>
              <a:t>Traitement</a:t>
            </a:r>
            <a:r>
              <a:rPr lang="en-US" sz="3600" dirty="0">
                <a:latin typeface="Helvetica" pitchFamily="2" charset="0"/>
              </a:rPr>
              <a:t> – </a:t>
            </a:r>
            <a:r>
              <a:rPr lang="en-US" sz="3600" dirty="0" err="1">
                <a:latin typeface="Helvetica" pitchFamily="2" charset="0"/>
              </a:rPr>
              <a:t>antibiotiques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combinés</a:t>
            </a:r>
            <a:r>
              <a:rPr lang="en-US" sz="3600" dirty="0">
                <a:latin typeface="Helvetica" pitchFamily="2" charset="0"/>
              </a:rPr>
              <a:t> 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600" dirty="0" err="1">
                <a:latin typeface="Helvetica" pitchFamily="2" charset="0"/>
              </a:rPr>
              <a:t>Efficace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en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général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si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prescrit</a:t>
            </a:r>
            <a:r>
              <a:rPr lang="en-US" sz="3600" dirty="0">
                <a:latin typeface="Helvetica" pitchFamily="2" charset="0"/>
              </a:rPr>
              <a:t> </a:t>
            </a:r>
            <a:r>
              <a:rPr lang="en-US" sz="3600" dirty="0" err="1">
                <a:latin typeface="Helvetica" pitchFamily="2" charset="0"/>
              </a:rPr>
              <a:t>à</a:t>
            </a:r>
            <a:r>
              <a:rPr lang="en-US" sz="3600" dirty="0">
                <a:latin typeface="Helvetica" pitchFamily="2" charset="0"/>
              </a:rPr>
              <a:t> temps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endParaRPr lang="en-US" sz="3600" dirty="0">
              <a:latin typeface="Helvetica" pitchFamily="2" charset="0"/>
            </a:endParaRPr>
          </a:p>
          <a:p>
            <a:endParaRPr lang="en-US" sz="5400" dirty="0">
              <a:solidFill>
                <a:srgbClr val="00B0F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262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825BFB-8C06-E64E-A50C-558814F0D3C0}"/>
              </a:ext>
            </a:extLst>
          </p:cNvPr>
          <p:cNvSpPr txBox="1"/>
          <p:nvPr/>
        </p:nvSpPr>
        <p:spPr>
          <a:xfrm>
            <a:off x="935251" y="117785"/>
            <a:ext cx="10649069" cy="6244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3 - vascularite froide, inapparente:</a:t>
            </a:r>
          </a:p>
          <a:p>
            <a:pPr>
              <a:lnSpc>
                <a:spcPct val="150000"/>
              </a:lnSpc>
            </a:pPr>
            <a:r>
              <a:rPr lang="fr-FR" sz="5400" dirty="0">
                <a:latin typeface="Helvetica" pitchFamily="2" charset="0"/>
              </a:rPr>
              <a:t>-</a:t>
            </a:r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 </a:t>
            </a:r>
            <a:r>
              <a:rPr lang="fr-FR" sz="3600" dirty="0">
                <a:latin typeface="Helvetica" pitchFamily="2" charset="0"/>
              </a:rPr>
              <a:t>Asymptomatique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FR" sz="3600" dirty="0">
                <a:latin typeface="Helvetica" pitchFamily="2" charset="0"/>
              </a:rPr>
              <a:t>Il s’agit d’une cicatrice laissée au passage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FR" sz="3600" dirty="0">
                <a:latin typeface="Helvetica" pitchFamily="2" charset="0"/>
              </a:rPr>
              <a:t>Ou d’une malformation génétique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FR" sz="3600" dirty="0">
                <a:latin typeface="Helvetica" pitchFamily="2" charset="0"/>
              </a:rPr>
              <a:t>Même si la sérologie est positive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FR" sz="3600" dirty="0">
                <a:latin typeface="Helvetica" pitchFamily="2" charset="0"/>
              </a:rPr>
              <a:t>Il n’y aura pas de dysfonction organique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FR" sz="3600" dirty="0">
                <a:latin typeface="Helvetica" pitchFamily="2" charset="0"/>
              </a:rPr>
              <a:t>Ni d’évolution</a:t>
            </a:r>
            <a:endParaRPr lang="en-US" sz="36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223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31FF63-B7E5-3640-9806-D83BC7EAF2F5}"/>
              </a:ext>
            </a:extLst>
          </p:cNvPr>
          <p:cNvSpPr txBox="1"/>
          <p:nvPr/>
        </p:nvSpPr>
        <p:spPr>
          <a:xfrm>
            <a:off x="245328" y="0"/>
            <a:ext cx="11314770" cy="67403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4 - vascularite latente:</a:t>
            </a:r>
          </a:p>
          <a:p>
            <a:r>
              <a:rPr lang="fr-FR" sz="5400" dirty="0">
                <a:latin typeface="Helvetica" pitchFamily="2" charset="0"/>
              </a:rPr>
              <a:t>- </a:t>
            </a:r>
            <a:r>
              <a:rPr lang="fr-FR" sz="3600" dirty="0">
                <a:latin typeface="Helvetica" pitchFamily="2" charset="0"/>
              </a:rPr>
              <a:t>Peut apparaître sous n’importe quel stimulus: </a:t>
            </a:r>
          </a:p>
          <a:p>
            <a:r>
              <a:rPr lang="fr-FR" sz="3600" dirty="0">
                <a:latin typeface="Helvetica" pitchFamily="2" charset="0"/>
              </a:rPr>
              <a:t>stress, injection d’adrénaline, intervention chirurgicale, dentaire, chute, traumatismes, vaccins, voyages aériens ( air conditionné )…</a:t>
            </a:r>
          </a:p>
          <a:p>
            <a:pPr marL="571500" indent="-571500">
              <a:buFontTx/>
              <a:buChar char="-"/>
            </a:pPr>
            <a:endParaRPr lang="fr-FR" sz="3600" dirty="0">
              <a:latin typeface="Helvetica" pitchFamily="2" charset="0"/>
            </a:endParaRPr>
          </a:p>
          <a:p>
            <a:r>
              <a:rPr lang="fr-FR" sz="3600" dirty="0">
                <a:latin typeface="Helvetica" pitchFamily="2" charset="0"/>
              </a:rPr>
              <a:t>- Peut être </a:t>
            </a:r>
            <a:r>
              <a:rPr lang="fr-FR" sz="3600" dirty="0">
                <a:solidFill>
                  <a:srgbClr val="00B0F0"/>
                </a:solidFill>
                <a:latin typeface="Helvetica" pitchFamily="2" charset="0"/>
              </a:rPr>
              <a:t>fulgurante</a:t>
            </a:r>
            <a:r>
              <a:rPr lang="fr-FR" sz="3600" dirty="0">
                <a:latin typeface="Helvetica" pitchFamily="2" charset="0"/>
              </a:rPr>
              <a:t> ( crise cardiaque, embolie, AVC, insuffisance rénale, hépatique …)</a:t>
            </a:r>
          </a:p>
          <a:p>
            <a:pPr marL="571500" indent="-571500">
              <a:buFontTx/>
              <a:buChar char="-"/>
            </a:pPr>
            <a:endParaRPr lang="fr-FR" sz="3600" dirty="0">
              <a:latin typeface="Helvetica" pitchFamily="2" charset="0"/>
            </a:endParaRPr>
          </a:p>
          <a:p>
            <a:r>
              <a:rPr lang="fr-FR" sz="3600" dirty="0">
                <a:latin typeface="Helvetica" pitchFamily="2" charset="0"/>
              </a:rPr>
              <a:t>- Ou </a:t>
            </a:r>
            <a:r>
              <a:rPr lang="fr-FR" sz="3600" dirty="0">
                <a:solidFill>
                  <a:srgbClr val="00B0F0"/>
                </a:solidFill>
                <a:latin typeface="Helvetica" pitchFamily="2" charset="0"/>
              </a:rPr>
              <a:t>insidieuse</a:t>
            </a:r>
            <a:r>
              <a:rPr lang="fr-FR" sz="3600" dirty="0">
                <a:latin typeface="Helvetica" pitchFamily="2" charset="0"/>
              </a:rPr>
              <a:t> sous forme de maladies auto-immunes, cancéreuses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08316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02BF40-39E4-E5BD-9231-1B5F1FBB0FA9}"/>
              </a:ext>
            </a:extLst>
          </p:cNvPr>
          <p:cNvSpPr txBox="1"/>
          <p:nvPr/>
        </p:nvSpPr>
        <p:spPr>
          <a:xfrm>
            <a:off x="1707402" y="-48060"/>
            <a:ext cx="799930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00B0F0"/>
                </a:solidFill>
                <a:latin typeface="Helvetica" pitchFamily="2" charset="0"/>
              </a:rPr>
              <a:t>Une vascularite</a:t>
            </a:r>
          </a:p>
          <a:p>
            <a:r>
              <a:rPr lang="fr-FR" sz="4400" dirty="0">
                <a:solidFill>
                  <a:srgbClr val="00B0F0"/>
                </a:solidFill>
                <a:latin typeface="Helvetica" pitchFamily="2" charset="0"/>
              </a:rPr>
              <a:t>et ses complications évidentes:</a:t>
            </a:r>
          </a:p>
        </p:txBody>
      </p:sp>
      <p:pic>
        <p:nvPicPr>
          <p:cNvPr id="5" name="Google Shape;504;p53">
            <a:extLst>
              <a:ext uri="{FF2B5EF4-FFF2-40B4-BE49-F238E27FC236}">
                <a16:creationId xmlns:a16="http://schemas.microsoft.com/office/drawing/2014/main" id="{0C84B386-709E-292C-9CD5-775082709DF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83514" y="1456040"/>
            <a:ext cx="1819275" cy="10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EC6468-5548-DB49-A430-6D76E3F6FB34}"/>
              </a:ext>
            </a:extLst>
          </p:cNvPr>
          <p:cNvSpPr txBox="1"/>
          <p:nvPr/>
        </p:nvSpPr>
        <p:spPr>
          <a:xfrm>
            <a:off x="1891323" y="1755961"/>
            <a:ext cx="8409353" cy="39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❏"/>
            </a:pP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anoxémie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tissulaire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						 dans </a:t>
            </a:r>
            <a:r>
              <a:rPr lang="en-GB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n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’importe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quel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organe</a:t>
            </a:r>
            <a:endParaRPr lang="en-GB" sz="1800" dirty="0">
              <a:solidFill>
                <a:schemeClr val="lt1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  <p:pic>
        <p:nvPicPr>
          <p:cNvPr id="8" name="Google Shape;503;p53">
            <a:extLst>
              <a:ext uri="{FF2B5EF4-FFF2-40B4-BE49-F238E27FC236}">
                <a16:creationId xmlns:a16="http://schemas.microsoft.com/office/drawing/2014/main" id="{A791A150-CEC9-5634-9BDB-CBD9BA35AE6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3514" y="2615213"/>
            <a:ext cx="1819275" cy="117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3697EE-1F9C-80E9-6017-973B9F67B170}"/>
              </a:ext>
            </a:extLst>
          </p:cNvPr>
          <p:cNvSpPr txBox="1"/>
          <p:nvPr/>
        </p:nvSpPr>
        <p:spPr>
          <a:xfrm>
            <a:off x="1891323" y="2898031"/>
            <a:ext cx="9714523" cy="39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❏"/>
            </a:pP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acidose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métabolique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						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douleurs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,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dysfonctionnements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tissulaires</a:t>
            </a:r>
            <a:endParaRPr lang="en-GB" sz="1800" dirty="0">
              <a:solidFill>
                <a:schemeClr val="lt1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  <p:pic>
        <p:nvPicPr>
          <p:cNvPr id="11" name="Google Shape;501;p53">
            <a:extLst>
              <a:ext uri="{FF2B5EF4-FFF2-40B4-BE49-F238E27FC236}">
                <a16:creationId xmlns:a16="http://schemas.microsoft.com/office/drawing/2014/main" id="{DC139D70-3FB0-2F0F-160A-C0B0E729B2C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3352" y="3861506"/>
            <a:ext cx="2250831" cy="130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31CDCD-9B01-D21C-184E-292C9AA04BBD}"/>
              </a:ext>
            </a:extLst>
          </p:cNvPr>
          <p:cNvSpPr txBox="1"/>
          <p:nvPr/>
        </p:nvSpPr>
        <p:spPr>
          <a:xfrm>
            <a:off x="1891323" y="4373693"/>
            <a:ext cx="9511323" cy="39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❏"/>
            </a:pPr>
            <a:r>
              <a:rPr lang="en-GB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e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mbolies							     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cérébral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,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pulmonaire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ou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autres</a:t>
            </a:r>
            <a:endParaRPr lang="en-GB" sz="1800" dirty="0">
              <a:solidFill>
                <a:schemeClr val="lt1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  <p:pic>
        <p:nvPicPr>
          <p:cNvPr id="14" name="Google Shape;502;p53">
            <a:extLst>
              <a:ext uri="{FF2B5EF4-FFF2-40B4-BE49-F238E27FC236}">
                <a16:creationId xmlns:a16="http://schemas.microsoft.com/office/drawing/2014/main" id="{C35AEBFE-F967-F4D9-DB67-881718549FE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3514" y="5342476"/>
            <a:ext cx="1885950" cy="119090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D2B831-E54E-A48E-AE99-D15A0B8BC76D}"/>
              </a:ext>
            </a:extLst>
          </p:cNvPr>
          <p:cNvSpPr txBox="1"/>
          <p:nvPr/>
        </p:nvSpPr>
        <p:spPr>
          <a:xfrm>
            <a:off x="1891323" y="5677261"/>
            <a:ext cx="7815385" cy="394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❏"/>
            </a:pP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thromboses								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à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différents</a:t>
            </a:r>
            <a:r>
              <a:rPr lang="en-GB" sz="1800" dirty="0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 </a:t>
            </a:r>
            <a:r>
              <a:rPr lang="en-GB" sz="1800" dirty="0" err="1">
                <a:solidFill>
                  <a:schemeClr val="lt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niveaux</a:t>
            </a:r>
            <a:endParaRPr lang="en-GB" sz="1800" dirty="0">
              <a:solidFill>
                <a:schemeClr val="lt1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</p:spTree>
    <p:extLst>
      <p:ext uri="{BB962C8B-B14F-4D97-AF65-F5344CB8AC3E}">
        <p14:creationId xmlns:p14="http://schemas.microsoft.com/office/powerpoint/2010/main" val="97599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and holding a magnifying glass&#10;&#10;Description automatically generated">
            <a:extLst>
              <a:ext uri="{FF2B5EF4-FFF2-40B4-BE49-F238E27FC236}">
                <a16:creationId xmlns:a16="http://schemas.microsoft.com/office/drawing/2014/main" id="{CFCC8D22-DBB5-2F42-8A7D-C43EAE5BE1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 trans="100000" pressure="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8967" y="2323053"/>
            <a:ext cx="5283033" cy="4534947"/>
          </a:xfrm>
          <a:prstGeom prst="rect">
            <a:avLst/>
          </a:prstGeom>
          <a:effectLst>
            <a:innerShdw blurRad="63500" dist="50800">
              <a:prstClr val="black">
                <a:alpha val="0"/>
              </a:prstClr>
            </a:innerShdw>
            <a:softEdge rad="682575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A54D43-FE16-CEFD-65BA-BAA57CDB7E42}"/>
              </a:ext>
            </a:extLst>
          </p:cNvPr>
          <p:cNvSpPr txBox="1"/>
          <p:nvPr/>
        </p:nvSpPr>
        <p:spPr>
          <a:xfrm>
            <a:off x="790143" y="1643909"/>
            <a:ext cx="1100997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fr-FR" sz="4000" dirty="0">
                <a:latin typeface="Helvetica" pitchFamily="2" charset="0"/>
              </a:rPr>
              <a:t>- Sujette à certaines mutations physiques et génétiques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q"/>
            </a:pPr>
            <a:endParaRPr lang="fr-FR" sz="4000" dirty="0"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4000" dirty="0">
                <a:latin typeface="Helvetica" pitchFamily="2" charset="0"/>
              </a:rPr>
              <a:t>- Naissance d’un Cancer</a:t>
            </a:r>
          </a:p>
          <a:p>
            <a:pPr marL="571500" indent="-571500">
              <a:buFont typeface="Wingdings" pitchFamily="2" charset="2"/>
              <a:buChar char="q"/>
            </a:pPr>
            <a:endParaRPr lang="fr-FR" sz="4000" dirty="0">
              <a:latin typeface="Helvetica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fr-FR" sz="4000" dirty="0">
                <a:latin typeface="Helvetica" pitchFamily="2" charset="0"/>
              </a:rPr>
              <a:t>- Prête à métastaser par voie sanguine ou lymphatique</a:t>
            </a:r>
            <a:endParaRPr lang="fr-FR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B8DBCA-4139-73B8-8C44-F9B62F5C4AF1}"/>
              </a:ext>
            </a:extLst>
          </p:cNvPr>
          <p:cNvSpPr txBox="1"/>
          <p:nvPr/>
        </p:nvSpPr>
        <p:spPr>
          <a:xfrm>
            <a:off x="506187" y="26"/>
            <a:ext cx="1168581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dirty="0">
                <a:solidFill>
                  <a:srgbClr val="00B0F0"/>
                </a:solidFill>
                <a:latin typeface="Helvetica" pitchFamily="2" charset="0"/>
              </a:rPr>
              <a:t>Une vascularite</a:t>
            </a:r>
          </a:p>
          <a:p>
            <a:r>
              <a:rPr lang="fr-FR" sz="4400" dirty="0">
                <a:solidFill>
                  <a:srgbClr val="00B0F0"/>
                </a:solidFill>
                <a:latin typeface="Helvetica" pitchFamily="2" charset="0"/>
              </a:rPr>
              <a:t>et ses complications trop souvent méconnues:</a:t>
            </a:r>
          </a:p>
        </p:txBody>
      </p:sp>
    </p:spTree>
    <p:extLst>
      <p:ext uri="{BB962C8B-B14F-4D97-AF65-F5344CB8AC3E}">
        <p14:creationId xmlns:p14="http://schemas.microsoft.com/office/powerpoint/2010/main" val="2272777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5D7B36-090A-4BEC-935F-8EDEDD79CEEC}"/>
              </a:ext>
            </a:extLst>
          </p:cNvPr>
          <p:cNvSpPr txBox="1"/>
          <p:nvPr/>
        </p:nvSpPr>
        <p:spPr>
          <a:xfrm>
            <a:off x="1870062" y="530604"/>
            <a:ext cx="7564987" cy="387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Helvetica" pitchFamily="2" charset="0"/>
                <a:ea typeface="+mj-ea"/>
                <a:cs typeface="+mj-cs"/>
              </a:rPr>
              <a:t>Au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départ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, la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maladie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est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souvent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une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collection </a:t>
            </a:r>
            <a:r>
              <a:rPr lang="en-US" sz="4800" dirty="0" err="1">
                <a:solidFill>
                  <a:srgbClr val="00B0F0"/>
                </a:solidFill>
                <a:latin typeface="Helvetica" pitchFamily="2" charset="0"/>
                <a:ea typeface="+mj-ea"/>
                <a:cs typeface="+mj-cs"/>
              </a:rPr>
              <a:t>d’infectieux</a:t>
            </a:r>
            <a:endParaRPr lang="en-US" sz="4800" dirty="0">
              <a:solidFill>
                <a:srgbClr val="00B0F0"/>
              </a:solidFill>
              <a:latin typeface="Helvetica" pitchFamily="2" charset="0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dirty="0">
                <a:solidFill>
                  <a:srgbClr val="00B0F0"/>
                </a:solidFill>
                <a:latin typeface="Helvetica" pitchFamily="2" charset="0"/>
                <a:ea typeface="+mj-ea"/>
                <a:cs typeface="+mj-cs"/>
              </a:rPr>
              <a:t>les OIO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 err="1">
                <a:solidFill>
                  <a:srgbClr val="00B0F0"/>
                </a:solidFill>
                <a:latin typeface="Helvetica" pitchFamily="2" charset="0"/>
                <a:ea typeface="+mj-ea"/>
                <a:cs typeface="+mj-cs"/>
              </a:rPr>
              <a:t>reconnaissables</a:t>
            </a:r>
            <a:r>
              <a:rPr lang="en-US" sz="4800" dirty="0">
                <a:solidFill>
                  <a:srgbClr val="00B0F0"/>
                </a:solidFill>
                <a:latin typeface="Helvetica" pitchFamily="2" charset="0"/>
                <a:ea typeface="+mj-ea"/>
                <a:cs typeface="+mj-cs"/>
              </a:rPr>
              <a:t>,</a:t>
            </a:r>
            <a:r>
              <a:rPr lang="en-US" sz="1800" dirty="0">
                <a:solidFill>
                  <a:srgbClr val="00B0F0"/>
                </a:solidFill>
                <a:latin typeface="Helvetica" pitchFamily="2" charset="0"/>
                <a:ea typeface="+mj-ea"/>
                <a:cs typeface="+mj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9336F4-9907-9284-F449-AAB2309A5B2E}"/>
              </a:ext>
            </a:extLst>
          </p:cNvPr>
          <p:cNvSpPr txBox="1"/>
          <p:nvPr/>
        </p:nvSpPr>
        <p:spPr>
          <a:xfrm>
            <a:off x="423127" y="389227"/>
            <a:ext cx="110109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latin typeface="+mj-lt"/>
                <a:ea typeface="+mj-ea"/>
                <a:cs typeface="+mj-cs"/>
              </a:rPr>
              <a:t>😥</a:t>
            </a:r>
            <a:endParaRPr lang="fr-FR" sz="9600" dirty="0"/>
          </a:p>
        </p:txBody>
      </p:sp>
      <p:pic>
        <p:nvPicPr>
          <p:cNvPr id="6" name="Picture 2" descr="The Melting Face Emoji Has Already Won Us Over - The New York Times">
            <a:extLst>
              <a:ext uri="{FF2B5EF4-FFF2-40B4-BE49-F238E27FC236}">
                <a16:creationId xmlns:a16="http://schemas.microsoft.com/office/drawing/2014/main" id="{A91393D7-7A18-D2D7-2E87-6B66A43D2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7359" y="1922738"/>
            <a:ext cx="2042482" cy="2892555"/>
          </a:xfrm>
          <a:custGeom>
            <a:avLst/>
            <a:gdLst/>
            <a:ahLst/>
            <a:cxnLst/>
            <a:rect l="l" t="t" r="r" b="b"/>
            <a:pathLst>
              <a:path w="5437187" h="5761037">
                <a:moveTo>
                  <a:pt x="0" y="0"/>
                </a:moveTo>
                <a:lnTo>
                  <a:pt x="5437187" y="0"/>
                </a:lnTo>
                <a:lnTo>
                  <a:pt x="5437187" y="5761037"/>
                </a:lnTo>
                <a:lnTo>
                  <a:pt x="0" y="57610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C241F6-6D70-6124-8157-FA7A8ACD3288}"/>
              </a:ext>
            </a:extLst>
          </p:cNvPr>
          <p:cNvSpPr txBox="1"/>
          <p:nvPr/>
        </p:nvSpPr>
        <p:spPr>
          <a:xfrm>
            <a:off x="1869221" y="4341062"/>
            <a:ext cx="5968251" cy="2653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Helvetica" pitchFamily="2" charset="0"/>
                <a:ea typeface="+mj-ea"/>
                <a:cs typeface="Cavolini" panose="03000502040302020204" pitchFamily="66" charset="0"/>
              </a:rPr>
              <a:t>et de </a:t>
            </a:r>
            <a:r>
              <a:rPr lang="en-US" sz="4000" dirty="0" err="1">
                <a:latin typeface="Helvetica" pitchFamily="2" charset="0"/>
                <a:ea typeface="+mj-ea"/>
                <a:cs typeface="Cavolini" panose="03000502040302020204" pitchFamily="66" charset="0"/>
              </a:rPr>
              <a:t>ce</a:t>
            </a:r>
            <a:r>
              <a:rPr lang="en-US" sz="4000" dirty="0">
                <a:latin typeface="Helvetica" pitchFamily="2" charset="0"/>
                <a:ea typeface="+mj-ea"/>
                <a:cs typeface="Cavolini" panose="03000502040302020204" pitchFamily="66" charset="0"/>
              </a:rPr>
              <a:t> fait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Helvetica" pitchFamily="2" charset="0"/>
              <a:ea typeface="+mj-ea"/>
              <a:cs typeface="Cavolini" panose="03000502040302020204" pitchFamily="66" charset="0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Helvetica" pitchFamily="2" charset="0"/>
              <a:ea typeface="+mj-ea"/>
              <a:cs typeface="Cavolini" panose="03000502040302020204" pitchFamily="66" charset="0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Helvetica" pitchFamily="2" charset="0"/>
                <a:ea typeface="+mj-ea"/>
                <a:cs typeface="Cavolini" panose="03000502040302020204" pitchFamily="66" charset="0"/>
              </a:rPr>
              <a:t>              </a:t>
            </a:r>
            <a:r>
              <a:rPr lang="en-US" sz="4800" dirty="0" err="1">
                <a:solidFill>
                  <a:srgbClr val="00B0F0"/>
                </a:solidFill>
                <a:latin typeface="Helvetica" pitchFamily="2" charset="0"/>
                <a:ea typeface="+mj-ea"/>
                <a:cs typeface="Cavolini" panose="03000502040302020204" pitchFamily="66" charset="0"/>
              </a:rPr>
              <a:t>contrôlables</a:t>
            </a:r>
            <a:r>
              <a:rPr lang="en-US" sz="4800" dirty="0">
                <a:solidFill>
                  <a:srgbClr val="00B0F0"/>
                </a:solidFill>
                <a:latin typeface="Helvetica" pitchFamily="2" charset="0"/>
                <a:ea typeface="+mj-ea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3074" name="Picture 2" descr="The evolving, unexpected power of the emoji | NOVA | PBS">
            <a:extLst>
              <a:ext uri="{FF2B5EF4-FFF2-40B4-BE49-F238E27FC236}">
                <a16:creationId xmlns:a16="http://schemas.microsoft.com/office/drawing/2014/main" id="{E59D8377-0326-052D-E783-8FD8CD80A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3333" y1="52976" x2="33333" y2="52976"/>
                        <a14:foregroundMark x1="29667" y1="44048" x2="29667" y2="44048"/>
                        <a14:foregroundMark x1="36000" y1="35714" x2="30667" y2="36905"/>
                        <a14:backgroundMark x1="28000" y1="8929" x2="28000" y2="8929"/>
                        <a14:backgroundMark x1="28000" y1="8929" x2="28000" y2="8929"/>
                        <a14:backgroundMark x1="5000" y1="44048" x2="5000" y2="44048"/>
                        <a14:backgroundMark x1="5000" y1="44048" x2="5000" y2="44048"/>
                        <a14:backgroundMark x1="5000" y1="44048" x2="5000" y2="44048"/>
                        <a14:backgroundMark x1="5000" y1="41667" x2="11333" y2="22024"/>
                        <a14:backgroundMark x1="11333" y1="22024" x2="38000" y2="13095"/>
                        <a14:backgroundMark x1="38000" y1="13095" x2="50000" y2="26190"/>
                        <a14:backgroundMark x1="50000" y1="26190" x2="59000" y2="45833"/>
                        <a14:backgroundMark x1="59000" y1="45833" x2="57333" y2="70238"/>
                        <a14:backgroundMark x1="57333" y1="70238" x2="49667" y2="88095"/>
                        <a14:backgroundMark x1="49667" y1="88095" x2="22667" y2="92262"/>
                        <a14:backgroundMark x1="22667" y1="92262" x2="13000" y2="75595"/>
                        <a14:backgroundMark x1="13000" y1="75595" x2="14333" y2="20833"/>
                        <a14:backgroundMark x1="16000" y1="29167" x2="16000" y2="2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442" y="4220868"/>
            <a:ext cx="7869923" cy="316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he Melting Face Emoji Has Already Won Us Over - The New York Times">
            <a:extLst>
              <a:ext uri="{FF2B5EF4-FFF2-40B4-BE49-F238E27FC236}">
                <a16:creationId xmlns:a16="http://schemas.microsoft.com/office/drawing/2014/main" id="{56600646-45B3-B295-0143-9581ACF5D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8804" y="2918749"/>
            <a:ext cx="1347131" cy="2572033"/>
          </a:xfrm>
          <a:custGeom>
            <a:avLst/>
            <a:gdLst/>
            <a:ahLst/>
            <a:cxnLst/>
            <a:rect l="l" t="t" r="r" b="b"/>
            <a:pathLst>
              <a:path w="5437187" h="5761037">
                <a:moveTo>
                  <a:pt x="0" y="0"/>
                </a:moveTo>
                <a:lnTo>
                  <a:pt x="5437187" y="0"/>
                </a:lnTo>
                <a:lnTo>
                  <a:pt x="5437187" y="5761037"/>
                </a:lnTo>
                <a:lnTo>
                  <a:pt x="0" y="57610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he Melting Face Emoji Has Already Won Us Over - The New York Times">
            <a:extLst>
              <a:ext uri="{FF2B5EF4-FFF2-40B4-BE49-F238E27FC236}">
                <a16:creationId xmlns:a16="http://schemas.microsoft.com/office/drawing/2014/main" id="{F5F5A687-5477-500E-DD86-BCB479FD2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41088" y="2655682"/>
            <a:ext cx="1378032" cy="2220251"/>
          </a:xfrm>
          <a:custGeom>
            <a:avLst/>
            <a:gdLst/>
            <a:ahLst/>
            <a:cxnLst/>
            <a:rect l="l" t="t" r="r" b="b"/>
            <a:pathLst>
              <a:path w="5437187" h="5761037">
                <a:moveTo>
                  <a:pt x="0" y="0"/>
                </a:moveTo>
                <a:lnTo>
                  <a:pt x="5437187" y="0"/>
                </a:lnTo>
                <a:lnTo>
                  <a:pt x="5437187" y="5761037"/>
                </a:lnTo>
                <a:lnTo>
                  <a:pt x="0" y="57610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he Melting Face Emoji Has Already Won Us Over - The New York Times">
            <a:extLst>
              <a:ext uri="{FF2B5EF4-FFF2-40B4-BE49-F238E27FC236}">
                <a16:creationId xmlns:a16="http://schemas.microsoft.com/office/drawing/2014/main" id="{1EE8C165-0D3E-6028-D870-630391B9F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87449" y="3125566"/>
            <a:ext cx="1293157" cy="1479690"/>
          </a:xfrm>
          <a:custGeom>
            <a:avLst/>
            <a:gdLst/>
            <a:ahLst/>
            <a:cxnLst/>
            <a:rect l="l" t="t" r="r" b="b"/>
            <a:pathLst>
              <a:path w="5437187" h="5761037">
                <a:moveTo>
                  <a:pt x="0" y="0"/>
                </a:moveTo>
                <a:lnTo>
                  <a:pt x="5437187" y="0"/>
                </a:lnTo>
                <a:lnTo>
                  <a:pt x="5437187" y="5761037"/>
                </a:lnTo>
                <a:lnTo>
                  <a:pt x="0" y="57610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The Melting Face Emoji Has Already Won Us Over - The New York Times">
            <a:extLst>
              <a:ext uri="{FF2B5EF4-FFF2-40B4-BE49-F238E27FC236}">
                <a16:creationId xmlns:a16="http://schemas.microsoft.com/office/drawing/2014/main" id="{5A73B00A-5F51-617D-980F-C74551DCB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62001" y="1903438"/>
            <a:ext cx="1087739" cy="1598677"/>
          </a:xfrm>
          <a:custGeom>
            <a:avLst/>
            <a:gdLst/>
            <a:ahLst/>
            <a:cxnLst/>
            <a:rect l="l" t="t" r="r" b="b"/>
            <a:pathLst>
              <a:path w="5437187" h="5761037">
                <a:moveTo>
                  <a:pt x="0" y="0"/>
                </a:moveTo>
                <a:lnTo>
                  <a:pt x="5437187" y="0"/>
                </a:lnTo>
                <a:lnTo>
                  <a:pt x="5437187" y="5761037"/>
                </a:lnTo>
                <a:lnTo>
                  <a:pt x="0" y="57610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The Melting Face Emoji Has Already Won Us Over - The New York Times">
            <a:extLst>
              <a:ext uri="{FF2B5EF4-FFF2-40B4-BE49-F238E27FC236}">
                <a16:creationId xmlns:a16="http://schemas.microsoft.com/office/drawing/2014/main" id="{52F1893E-0FC8-A8A5-9E31-47A4977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1625" y="4204882"/>
            <a:ext cx="788336" cy="1598677"/>
          </a:xfrm>
          <a:custGeom>
            <a:avLst/>
            <a:gdLst/>
            <a:ahLst/>
            <a:cxnLst/>
            <a:rect l="l" t="t" r="r" b="b"/>
            <a:pathLst>
              <a:path w="5437187" h="5761037">
                <a:moveTo>
                  <a:pt x="0" y="0"/>
                </a:moveTo>
                <a:lnTo>
                  <a:pt x="5437187" y="0"/>
                </a:lnTo>
                <a:lnTo>
                  <a:pt x="5437187" y="5761037"/>
                </a:lnTo>
                <a:lnTo>
                  <a:pt x="0" y="57610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he Melting Face Emoji Has Already Won Us Over - The New York Times">
            <a:extLst>
              <a:ext uri="{FF2B5EF4-FFF2-40B4-BE49-F238E27FC236}">
                <a16:creationId xmlns:a16="http://schemas.microsoft.com/office/drawing/2014/main" id="{05E87E90-E5EC-C86D-935F-02D57DBA4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9683" y="2145222"/>
            <a:ext cx="788336" cy="1598677"/>
          </a:xfrm>
          <a:custGeom>
            <a:avLst/>
            <a:gdLst/>
            <a:ahLst/>
            <a:cxnLst/>
            <a:rect l="l" t="t" r="r" b="b"/>
            <a:pathLst>
              <a:path w="5437187" h="5761037">
                <a:moveTo>
                  <a:pt x="0" y="0"/>
                </a:moveTo>
                <a:lnTo>
                  <a:pt x="5437187" y="0"/>
                </a:lnTo>
                <a:lnTo>
                  <a:pt x="5437187" y="5761037"/>
                </a:lnTo>
                <a:lnTo>
                  <a:pt x="0" y="57610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12F381-7391-644A-99B3-B6EBFBC0B70C}"/>
              </a:ext>
            </a:extLst>
          </p:cNvPr>
          <p:cNvSpPr txBox="1"/>
          <p:nvPr/>
        </p:nvSpPr>
        <p:spPr>
          <a:xfrm>
            <a:off x="8148986" y="6072188"/>
            <a:ext cx="1932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Helvetica" pitchFamily="2" charset="0"/>
              </a:rPr>
              <a:t>Voir</a:t>
            </a:r>
            <a:r>
              <a:rPr lang="en-US" sz="2400" dirty="0">
                <a:latin typeface="Helvetica" pitchFamily="2" charset="0"/>
              </a:rPr>
              <a:t> plus loin</a:t>
            </a:r>
          </a:p>
        </p:txBody>
      </p:sp>
    </p:spTree>
    <p:extLst>
      <p:ext uri="{BB962C8B-B14F-4D97-AF65-F5344CB8AC3E}">
        <p14:creationId xmlns:p14="http://schemas.microsoft.com/office/powerpoint/2010/main" val="1685447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185ACF-8247-61BF-8A4F-6F380975C6F4}"/>
              </a:ext>
            </a:extLst>
          </p:cNvPr>
          <p:cNvSpPr txBox="1"/>
          <p:nvPr/>
        </p:nvSpPr>
        <p:spPr>
          <a:xfrm>
            <a:off x="729049" y="1252321"/>
            <a:ext cx="9823622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Tous les agents infectieux</a:t>
            </a:r>
            <a:r>
              <a:rPr lang="fr-FR" sz="5400" dirty="0">
                <a:solidFill>
                  <a:srgbClr val="FFC000"/>
                </a:solidFill>
                <a:latin typeface="Helvetica" pitchFamily="2" charset="0"/>
              </a:rPr>
              <a:t> </a:t>
            </a:r>
          </a:p>
          <a:p>
            <a:r>
              <a:rPr lang="fr-FR" sz="4000" dirty="0">
                <a:latin typeface="Helvetica" pitchFamily="2" charset="0"/>
              </a:rPr>
              <a:t>- Détruisent les mitochondries</a:t>
            </a:r>
          </a:p>
          <a:p>
            <a:r>
              <a:rPr lang="fr-FR" sz="4000" dirty="0">
                <a:latin typeface="Helvetica" pitchFamily="2" charset="0"/>
              </a:rPr>
              <a:t>- Abîment les noyaux cellulaires  </a:t>
            </a:r>
          </a:p>
          <a:p>
            <a:r>
              <a:rPr lang="fr-FR" sz="4000" dirty="0">
                <a:latin typeface="Helvetica" pitchFamily="2" charset="0"/>
              </a:rPr>
              <a:t>- Tous ont plus ou moins le même statut </a:t>
            </a:r>
          </a:p>
          <a:p>
            <a:r>
              <a:rPr lang="fr-FR" sz="4000" dirty="0">
                <a:latin typeface="Helvetica" pitchFamily="2" charset="0"/>
              </a:rPr>
              <a:t>- Tous assurent la catastrophe</a:t>
            </a:r>
          </a:p>
          <a:p>
            <a:r>
              <a:rPr lang="fr-FR" sz="4000" dirty="0">
                <a:latin typeface="Helvetica" pitchFamily="2" charset="0"/>
              </a:rPr>
              <a:t>- Mais jamais tout seul</a:t>
            </a:r>
          </a:p>
        </p:txBody>
      </p:sp>
    </p:spTree>
    <p:extLst>
      <p:ext uri="{BB962C8B-B14F-4D97-AF65-F5344CB8AC3E}">
        <p14:creationId xmlns:p14="http://schemas.microsoft.com/office/powerpoint/2010/main" val="339921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95" y="0"/>
            <a:ext cx="1188261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EEB8B0-3A35-8F23-2F2F-097945E9D538}"/>
              </a:ext>
            </a:extLst>
          </p:cNvPr>
          <p:cNvSpPr txBox="1"/>
          <p:nvPr/>
        </p:nvSpPr>
        <p:spPr>
          <a:xfrm>
            <a:off x="1600194" y="65905"/>
            <a:ext cx="10285980" cy="9633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dirty="0">
                <a:solidFill>
                  <a:srgbClr val="00B0F0"/>
                </a:solidFill>
                <a:latin typeface="Helvetica" pitchFamily="2" charset="0"/>
              </a:rPr>
              <a:t>Pourquoi la maladie de Lyme </a:t>
            </a:r>
          </a:p>
          <a:p>
            <a:pPr algn="ctr"/>
            <a:endParaRPr lang="fr-FR" sz="4000" dirty="0">
              <a:solidFill>
                <a:srgbClr val="00B0F0"/>
              </a:solidFill>
              <a:latin typeface="Helvetica" pitchFamily="2" charset="0"/>
            </a:endParaRPr>
          </a:p>
          <a:p>
            <a:pPr algn="ctr"/>
            <a:endParaRPr lang="fr-FR" sz="4000" dirty="0">
              <a:solidFill>
                <a:srgbClr val="FFC000"/>
              </a:solidFill>
            </a:endParaRPr>
          </a:p>
          <a:p>
            <a:pPr algn="ctr"/>
            <a:endParaRPr lang="fr-FR" sz="4000" dirty="0">
              <a:solidFill>
                <a:srgbClr val="FFC000"/>
              </a:solidFill>
            </a:endParaRPr>
          </a:p>
          <a:p>
            <a:pPr algn="ctr"/>
            <a:endParaRPr lang="fr-FR" sz="4000" dirty="0">
              <a:solidFill>
                <a:srgbClr val="FFC000"/>
              </a:solidFill>
            </a:endParaRPr>
          </a:p>
          <a:p>
            <a:pPr algn="ctr"/>
            <a:endParaRPr lang="fr-FR" sz="4000" dirty="0">
              <a:solidFill>
                <a:srgbClr val="FFC000"/>
              </a:solidFill>
            </a:endParaRPr>
          </a:p>
          <a:p>
            <a:pPr algn="ctr"/>
            <a:endParaRPr lang="fr-FR" sz="4000" dirty="0">
              <a:solidFill>
                <a:srgbClr val="FFC000"/>
              </a:solidFill>
            </a:endParaRPr>
          </a:p>
          <a:p>
            <a:pPr algn="ctr"/>
            <a:endParaRPr lang="fr-FR" sz="4000" dirty="0">
              <a:solidFill>
                <a:srgbClr val="00B0F0"/>
              </a:solidFill>
              <a:latin typeface="Helvetica" pitchFamily="2" charset="0"/>
            </a:endParaRP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Mène-t-elle la file des agents infectieux</a:t>
            </a:r>
          </a:p>
          <a:p>
            <a:pPr algn="ctr"/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Au hit-parade des OIO? </a:t>
            </a:r>
          </a:p>
          <a:p>
            <a:pPr algn="ctr"/>
            <a:endParaRPr lang="fr-FR" sz="4000" dirty="0">
              <a:solidFill>
                <a:schemeClr val="accent3"/>
              </a:solidFill>
              <a:latin typeface="Helvetica" pitchFamily="2" charset="0"/>
            </a:endParaRPr>
          </a:p>
          <a:p>
            <a:pPr algn="ctr"/>
            <a:endParaRPr lang="fr-FR" sz="4000" dirty="0"/>
          </a:p>
          <a:p>
            <a:endParaRPr lang="fr-FR" sz="4000" dirty="0"/>
          </a:p>
          <a:p>
            <a:endParaRPr lang="fr-FR" sz="4000" dirty="0"/>
          </a:p>
          <a:p>
            <a:endParaRPr lang="fr-FR" sz="4000" dirty="0"/>
          </a:p>
        </p:txBody>
      </p:sp>
      <p:pic>
        <p:nvPicPr>
          <p:cNvPr id="4" name="Google Shape;449;p49">
            <a:extLst>
              <a:ext uri="{FF2B5EF4-FFF2-40B4-BE49-F238E27FC236}">
                <a16:creationId xmlns:a16="http://schemas.microsoft.com/office/drawing/2014/main" id="{EACFEA4E-02EF-BF58-413B-269FCDC8C3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7316" t="13770" r="7307" b="-13769"/>
          <a:stretch/>
        </p:blipFill>
        <p:spPr>
          <a:xfrm>
            <a:off x="1600194" y="2539535"/>
            <a:ext cx="113847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50;p49">
            <a:extLst>
              <a:ext uri="{FF2B5EF4-FFF2-40B4-BE49-F238E27FC236}">
                <a16:creationId xmlns:a16="http://schemas.microsoft.com/office/drawing/2014/main" id="{88707393-AA0C-A6CB-C0E1-3428E14C29B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20013" y="3749723"/>
            <a:ext cx="762000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51;p49">
            <a:extLst>
              <a:ext uri="{FF2B5EF4-FFF2-40B4-BE49-F238E27FC236}">
                <a16:creationId xmlns:a16="http://schemas.microsoft.com/office/drawing/2014/main" id="{073A600A-6F64-E89B-08D9-5B1AE22C5E2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11128" y="2578884"/>
            <a:ext cx="805475" cy="60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4;p19">
            <a:extLst>
              <a:ext uri="{FF2B5EF4-FFF2-40B4-BE49-F238E27FC236}">
                <a16:creationId xmlns:a16="http://schemas.microsoft.com/office/drawing/2014/main" id="{C3AD746C-3C3D-41D4-9901-1F1EE3AA95C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r="10856" b="5925"/>
          <a:stretch/>
        </p:blipFill>
        <p:spPr>
          <a:xfrm>
            <a:off x="4138475" y="2535897"/>
            <a:ext cx="1313488" cy="893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25;p54">
            <a:extLst>
              <a:ext uri="{FF2B5EF4-FFF2-40B4-BE49-F238E27FC236}">
                <a16:creationId xmlns:a16="http://schemas.microsoft.com/office/drawing/2014/main" id="{E43E1C5D-196C-C9E6-22F8-EE0A0A84066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2350012">
            <a:off x="4219762" y="3761841"/>
            <a:ext cx="1412765" cy="760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88;p59">
            <a:extLst>
              <a:ext uri="{FF2B5EF4-FFF2-40B4-BE49-F238E27FC236}">
                <a16:creationId xmlns:a16="http://schemas.microsoft.com/office/drawing/2014/main" id="{81CA1D4E-878E-D259-A579-89DD391B0D5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1636411">
            <a:off x="2850678" y="3432860"/>
            <a:ext cx="1470620" cy="1505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94;p60">
            <a:extLst>
              <a:ext uri="{FF2B5EF4-FFF2-40B4-BE49-F238E27FC236}">
                <a16:creationId xmlns:a16="http://schemas.microsoft.com/office/drawing/2014/main" id="{C566A126-D197-0EB8-D274-9AAF1C0C17B4}"/>
              </a:ext>
            </a:extLst>
          </p:cNvPr>
          <p:cNvPicPr preferRelativeResize="0"/>
          <p:nvPr/>
        </p:nvPicPr>
        <p:blipFill rotWithShape="1">
          <a:blip r:embed="rId10">
            <a:alphaModFix amt="70000"/>
          </a:blip>
          <a:srcRect t="21821"/>
          <a:stretch/>
        </p:blipFill>
        <p:spPr>
          <a:xfrm rot="10800000">
            <a:off x="5961462" y="2230395"/>
            <a:ext cx="790646" cy="1198605"/>
          </a:xfrm>
          <a:prstGeom prst="ellipse">
            <a:avLst/>
          </a:prstGeom>
          <a:gradFill>
            <a:gsLst>
              <a:gs pos="0">
                <a:schemeClr val="dk1"/>
              </a:gs>
              <a:gs pos="100000">
                <a:srgbClr val="BABABA"/>
              </a:gs>
            </a:gsLst>
            <a:lin ang="16200000" scaled="0"/>
          </a:gradFill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11" name="Google Shape;640;p64">
            <a:extLst>
              <a:ext uri="{FF2B5EF4-FFF2-40B4-BE49-F238E27FC236}">
                <a16:creationId xmlns:a16="http://schemas.microsoft.com/office/drawing/2014/main" id="{AAB8C88A-D7A6-C703-3E37-C9B606886B4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08329" y="3749723"/>
            <a:ext cx="1575341" cy="141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46;p64">
            <a:extLst>
              <a:ext uri="{FF2B5EF4-FFF2-40B4-BE49-F238E27FC236}">
                <a16:creationId xmlns:a16="http://schemas.microsoft.com/office/drawing/2014/main" id="{5A7A0E15-6C44-29FC-D6D0-5033D719D04D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088861" y="2128669"/>
            <a:ext cx="1177809" cy="1198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C0EED2-D80A-4EB4-E3A1-FE28021F418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7739" l="2167" r="97000">
                        <a14:foregroundMark x1="88333" y1="86432" x2="97000" y2="97739"/>
                        <a14:foregroundMark x1="65500" y1="67839" x2="65500" y2="67839"/>
                        <a14:foregroundMark x1="58000" y1="65327" x2="58000" y2="65327"/>
                        <a14:foregroundMark x1="61333" y1="55025" x2="61333" y2="52010"/>
                        <a14:foregroundMark x1="64333" y1="41960" x2="64333" y2="41960"/>
                        <a14:foregroundMark x1="65500" y1="34673" x2="65500" y2="34673"/>
                        <a14:foregroundMark x1="68000" y1="39950" x2="68000" y2="39950"/>
                        <a14:foregroundMark x1="68000" y1="43719" x2="68000" y2="43719"/>
                        <a14:foregroundMark x1="39000" y1="74372" x2="39000" y2="74372"/>
                        <a14:foregroundMark x1="32833" y1="73116" x2="32833" y2="73116"/>
                        <a14:foregroundMark x1="44500" y1="84925" x2="44500" y2="84925"/>
                        <a14:foregroundMark x1="50833" y1="82663" x2="50833" y2="82663"/>
                        <a14:foregroundMark x1="53333" y1="81407" x2="53333" y2="81407"/>
                        <a14:foregroundMark x1="59000" y1="80402" x2="59000" y2="80402"/>
                        <a14:foregroundMark x1="64500" y1="75879" x2="64500" y2="75879"/>
                        <a14:foregroundMark x1="69833" y1="79146" x2="69833" y2="79146"/>
                        <a14:foregroundMark x1="86833" y1="55779" x2="86833" y2="55779"/>
                        <a14:foregroundMark x1="82500" y1="17337" x2="82500" y2="17337"/>
                        <a14:foregroundMark x1="83333" y1="18844" x2="83333" y2="18844"/>
                        <a14:foregroundMark x1="81500" y1="30151" x2="81500" y2="30151"/>
                        <a14:foregroundMark x1="85500" y1="30653" x2="85500" y2="30653"/>
                        <a14:foregroundMark x1="83833" y1="26382" x2="83833" y2="26382"/>
                        <a14:foregroundMark x1="83833" y1="26382" x2="83833" y2="26382"/>
                        <a14:foregroundMark x1="77833" y1="24623" x2="77833" y2="24623"/>
                        <a14:foregroundMark x1="77833" y1="24623" x2="77833" y2="24623"/>
                        <a14:foregroundMark x1="7833" y1="76131" x2="7833" y2="76131"/>
                        <a14:foregroundMark x1="13500" y1="81156" x2="13500" y2="81156"/>
                        <a14:foregroundMark x1="12500" y1="84422" x2="12500" y2="84422"/>
                        <a14:foregroundMark x1="10000" y1="84422" x2="10000" y2="84422"/>
                        <a14:foregroundMark x1="10833" y1="88191" x2="10833" y2="88191"/>
                        <a14:foregroundMark x1="10833" y1="88191" x2="10833" y2="88191"/>
                        <a14:foregroundMark x1="23000" y1="3015" x2="23000" y2="3015"/>
                        <a14:foregroundMark x1="18333" y1="13065" x2="18333" y2="13065"/>
                        <a14:backgroundMark x1="25833" y1="12060" x2="25833" y2="12060"/>
                        <a14:backgroundMark x1="25833" y1="12060" x2="25833" y2="12060"/>
                        <a14:backgroundMark x1="13333" y1="32915" x2="13333" y2="32915"/>
                        <a14:backgroundMark x1="16333" y1="40704" x2="16333" y2="40704"/>
                        <a14:backgroundMark x1="18333" y1="75879" x2="18000" y2="76884"/>
                        <a14:backgroundMark x1="28667" y1="86432" x2="28667" y2="86432"/>
                        <a14:backgroundMark x1="22333" y1="39698" x2="22333" y2="39698"/>
                        <a14:backgroundMark x1="18333" y1="64322" x2="18333" y2="64322"/>
                        <a14:backgroundMark x1="49667" y1="3015" x2="49667" y2="3015"/>
                        <a14:backgroundMark x1="28333" y1="22111" x2="28333" y2="22111"/>
                        <a14:backgroundMark x1="19333" y1="47236" x2="19333" y2="47236"/>
                        <a14:backgroundMark x1="23000" y1="54271" x2="23000" y2="54271"/>
                        <a14:backgroundMark x1="79667" y1="77387" x2="79667" y2="77387"/>
                        <a14:backgroundMark x1="75333" y1="4523" x2="75333" y2="4523"/>
                        <a14:backgroundMark x1="52667" y1="5528" x2="52667" y2="5528"/>
                        <a14:backgroundMark x1="41000" y1="6533" x2="41000" y2="6533"/>
                        <a14:backgroundMark x1="49000" y1="10050" x2="49000" y2="10050"/>
                        <a14:backgroundMark x1="21333" y1="19598" x2="21333" y2="19598"/>
                        <a14:backgroundMark x1="22333" y1="29146" x2="22333" y2="29146"/>
                        <a14:backgroundMark x1="30000" y1="26131" x2="30000" y2="261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14982" y="3245367"/>
            <a:ext cx="1759774" cy="2088735"/>
          </a:xfrm>
          <a:prstGeom prst="rect">
            <a:avLst/>
          </a:prstGeom>
        </p:spPr>
      </p:pic>
      <p:pic>
        <p:nvPicPr>
          <p:cNvPr id="14" name="Image 14" descr="PTDC0064.JPG">
            <a:extLst>
              <a:ext uri="{FF2B5EF4-FFF2-40B4-BE49-F238E27FC236}">
                <a16:creationId xmlns:a16="http://schemas.microsoft.com/office/drawing/2014/main" id="{39929077-18FE-6BA9-7EF1-9596C4F525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89906" l="0" r="89978">
                        <a14:foregroundMark x1="51619" y1="11586" x2="51619" y2="11586"/>
                        <a14:foregroundMark x1="57339" y1="54102" x2="56807" y2="55047"/>
                        <a14:backgroundMark x1="80798" y1="50075" x2="80798" y2="50075"/>
                        <a14:backgroundMark x1="57694" y1="49727" x2="57694" y2="49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73634">
            <a:off x="7408321" y="1514872"/>
            <a:ext cx="2444191" cy="3993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2A8702-7B57-E45A-1C81-6790C5015F3C}"/>
              </a:ext>
            </a:extLst>
          </p:cNvPr>
          <p:cNvSpPr txBox="1"/>
          <p:nvPr/>
        </p:nvSpPr>
        <p:spPr>
          <a:xfrm>
            <a:off x="906464" y="546161"/>
            <a:ext cx="111753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/>
              <a:t>Comme s’il n’existait que du </a:t>
            </a: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Christian Dior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3A71D-9A18-4CF1-C5F1-6EB95139C5E9}"/>
              </a:ext>
            </a:extLst>
          </p:cNvPr>
          <p:cNvSpPr txBox="1"/>
          <p:nvPr/>
        </p:nvSpPr>
        <p:spPr>
          <a:xfrm>
            <a:off x="274619" y="2893924"/>
            <a:ext cx="122573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/>
              <a:t>   Et que </a:t>
            </a:r>
            <a:r>
              <a:rPr lang="fr-FR" sz="4000" dirty="0">
                <a:solidFill>
                  <a:srgbClr val="00B0F0"/>
                </a:solidFill>
              </a:rPr>
              <a:t>le</a:t>
            </a:r>
            <a:r>
              <a:rPr lang="fr-FR" sz="4000" dirty="0"/>
              <a:t> </a:t>
            </a:r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Louis Vuitton, le Coco Channel, le Chloé, </a:t>
            </a:r>
          </a:p>
          <a:p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   le Lancôme, l’Opium d’Yves St Laurent </a:t>
            </a:r>
          </a:p>
          <a:p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   et le Samouraï</a:t>
            </a:r>
            <a:r>
              <a:rPr lang="fr-FR" sz="4000" dirty="0">
                <a:solidFill>
                  <a:srgbClr val="FFC000"/>
                </a:solidFill>
                <a:latin typeface="Helvetica" pitchFamily="2" charset="0"/>
              </a:rPr>
              <a:t> </a:t>
            </a:r>
            <a:r>
              <a:rPr lang="fr-FR" sz="4000" dirty="0"/>
              <a:t>n’avaient aucune valeur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8BAB14-8FF3-B88A-61A4-41CBC49C6A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987"/>
          <a:stretch/>
        </p:blipFill>
        <p:spPr>
          <a:xfrm>
            <a:off x="3054840" y="1142037"/>
            <a:ext cx="3814462" cy="16928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1DE620-D0FA-3C4F-B7C6-6EA7FBEF7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596" y="5076197"/>
            <a:ext cx="5029200" cy="146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557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9" name="Google Shape;469;p50"/>
          <p:cNvCxnSpPr>
            <a:cxnSpLocks/>
          </p:cNvCxnSpPr>
          <p:nvPr/>
        </p:nvCxnSpPr>
        <p:spPr>
          <a:xfrm rot="16200000" flipH="1">
            <a:off x="9348471" y="4123330"/>
            <a:ext cx="837858" cy="59485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0" name="Google Shape;470;p50"/>
          <p:cNvCxnSpPr>
            <a:cxnSpLocks/>
          </p:cNvCxnSpPr>
          <p:nvPr/>
        </p:nvCxnSpPr>
        <p:spPr>
          <a:xfrm rot="5400000">
            <a:off x="6810484" y="4005116"/>
            <a:ext cx="854033" cy="127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1" name="Google Shape;471;p50"/>
          <p:cNvCxnSpPr>
            <a:cxnSpLocks/>
            <a:endCxn id="472" idx="0"/>
          </p:cNvCxnSpPr>
          <p:nvPr/>
        </p:nvCxnSpPr>
        <p:spPr>
          <a:xfrm rot="16200000" flipH="1">
            <a:off x="2098546" y="3794333"/>
            <a:ext cx="486402" cy="268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3" name="Google Shape;473;p50"/>
          <p:cNvCxnSpPr/>
          <p:nvPr/>
        </p:nvCxnSpPr>
        <p:spPr>
          <a:xfrm rot="-5400000" flipH="1">
            <a:off x="4215033" y="3984733"/>
            <a:ext cx="867600" cy="272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4" name="Google Shape;474;p50"/>
          <p:cNvCxnSpPr/>
          <p:nvPr/>
        </p:nvCxnSpPr>
        <p:spPr>
          <a:xfrm rot="-5400000">
            <a:off x="8213667" y="3279433"/>
            <a:ext cx="623600" cy="8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5" name="Google Shape;475;p50"/>
          <p:cNvCxnSpPr>
            <a:cxnSpLocks/>
          </p:cNvCxnSpPr>
          <p:nvPr/>
        </p:nvCxnSpPr>
        <p:spPr>
          <a:xfrm rot="5400000" flipH="1" flipV="1">
            <a:off x="5600958" y="3262676"/>
            <a:ext cx="670618" cy="127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6" name="Google Shape;476;p50"/>
          <p:cNvCxnSpPr/>
          <p:nvPr/>
        </p:nvCxnSpPr>
        <p:spPr>
          <a:xfrm rot="-5400000" flipH="1">
            <a:off x="3212533" y="3293100"/>
            <a:ext cx="596400" cy="8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7" name="Google Shape;477;p50"/>
          <p:cNvSpPr txBox="1"/>
          <p:nvPr/>
        </p:nvSpPr>
        <p:spPr>
          <a:xfrm>
            <a:off x="1951700" y="325268"/>
            <a:ext cx="85116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Les </a:t>
            </a:r>
            <a:r>
              <a:rPr lang="en-GB" sz="3200" dirty="0">
                <a:solidFill>
                  <a:srgbClr val="00B0F0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OIO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- la suite</a:t>
            </a:r>
            <a:endParaRPr sz="3200" dirty="0">
              <a:solidFill>
                <a:schemeClr val="lt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buClr>
                <a:srgbClr val="000000"/>
              </a:buClr>
              <a:buSzPts val="2400"/>
            </a:pP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MALADIE DE LYME - HISTORIQUE</a:t>
            </a:r>
            <a:endParaRPr sz="3200" dirty="0">
              <a:solidFill>
                <a:schemeClr val="lt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cxnSp>
        <p:nvCxnSpPr>
          <p:cNvPr id="478" name="Google Shape;478;p50"/>
          <p:cNvCxnSpPr/>
          <p:nvPr/>
        </p:nvCxnSpPr>
        <p:spPr>
          <a:xfrm>
            <a:off x="487933" y="3570748"/>
            <a:ext cx="10951200" cy="81200"/>
          </a:xfrm>
          <a:prstGeom prst="straightConnector1">
            <a:avLst/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0" name="Google Shape;480;p50"/>
          <p:cNvSpPr txBox="1"/>
          <p:nvPr/>
        </p:nvSpPr>
        <p:spPr>
          <a:xfrm>
            <a:off x="440871" y="1927631"/>
            <a:ext cx="1836700" cy="1395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500"/>
            </a:pPr>
            <a:r>
              <a:rPr lang="en-GB" b="1" dirty="0">
                <a:solidFill>
                  <a:schemeClr val="dk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1702</a:t>
            </a:r>
          </a:p>
          <a:p>
            <a:pPr algn="ctr">
              <a:buClr>
                <a:srgbClr val="000000"/>
              </a:buClr>
              <a:buSzPts val="1500"/>
            </a:pPr>
            <a:r>
              <a:rPr lang="en-GB" b="1" dirty="0">
                <a:solidFill>
                  <a:schemeClr val="dk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Drury</a:t>
            </a:r>
          </a:p>
          <a:p>
            <a:pPr algn="ctr">
              <a:buClr>
                <a:srgbClr val="000000"/>
              </a:buClr>
              <a:buSzPts val="1500"/>
            </a:pPr>
            <a:r>
              <a:rPr lang="en-GB" b="1" dirty="0">
                <a:solidFill>
                  <a:schemeClr val="dk1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Afrique Centrale</a:t>
            </a:r>
            <a:endParaRPr b="1" dirty="0">
              <a:solidFill>
                <a:schemeClr val="dk1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  <p:sp>
        <p:nvSpPr>
          <p:cNvPr id="482" name="Google Shape;482;p50"/>
          <p:cNvSpPr txBox="1"/>
          <p:nvPr/>
        </p:nvSpPr>
        <p:spPr>
          <a:xfrm>
            <a:off x="2955250" y="1957960"/>
            <a:ext cx="1342000" cy="11602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3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1907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3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Borrel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buClr>
                <a:srgbClr val="000000"/>
              </a:buClr>
              <a:buSzPts val="13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France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86" name="Google Shape;486;p50"/>
          <p:cNvSpPr txBox="1"/>
          <p:nvPr/>
        </p:nvSpPr>
        <p:spPr>
          <a:xfrm>
            <a:off x="5279067" y="1886181"/>
            <a:ext cx="1341600" cy="11262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300"/>
            </a:pPr>
            <a:r>
              <a:rPr lang="en-GB" sz="1733" dirty="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1933</a:t>
            </a:r>
            <a:endParaRPr sz="1733" dirty="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300"/>
            </a:pPr>
            <a:r>
              <a:rPr lang="en-GB" sz="1733" dirty="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Congo</a:t>
            </a:r>
            <a:endParaRPr sz="1733" dirty="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algn="ctr">
              <a:buClr>
                <a:srgbClr val="000000"/>
              </a:buClr>
              <a:buSzPts val="1300"/>
            </a:pPr>
            <a:r>
              <a:rPr lang="en-GB" sz="1733" dirty="0" err="1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Scheltz</a:t>
            </a:r>
            <a:endParaRPr sz="1733" dirty="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87" name="Google Shape;487;p50"/>
          <p:cNvSpPr txBox="1"/>
          <p:nvPr/>
        </p:nvSpPr>
        <p:spPr>
          <a:xfrm>
            <a:off x="7847093" y="1927631"/>
            <a:ext cx="1470640" cy="11602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1950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Kenya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buClr>
                <a:srgbClr val="000000"/>
              </a:buClr>
              <a:buSzPts val="1200"/>
            </a:pPr>
            <a:r>
              <a:rPr lang="en-GB" dirty="0" err="1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Heish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88" name="Google Shape;488;p50"/>
          <p:cNvSpPr txBox="1"/>
          <p:nvPr/>
        </p:nvSpPr>
        <p:spPr>
          <a:xfrm>
            <a:off x="9881225" y="2042892"/>
            <a:ext cx="1998107" cy="12018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15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1975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15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Connecticut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150"/>
            </a:pPr>
            <a:r>
              <a:rPr lang="en-GB" dirty="0" err="1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Burgdorfer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72" name="Google Shape;472;p50"/>
          <p:cNvSpPr txBox="1"/>
          <p:nvPr/>
        </p:nvSpPr>
        <p:spPr>
          <a:xfrm>
            <a:off x="1636747" y="4050934"/>
            <a:ext cx="1436800" cy="8417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1900</a:t>
            </a:r>
            <a:endParaRPr dirty="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algn="ctr">
              <a:buClr>
                <a:srgbClr val="000000"/>
              </a:buClr>
              <a:buSzPts val="1200"/>
            </a:pPr>
            <a:r>
              <a:rPr lang="en-GB" dirty="0" err="1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Espagne</a:t>
            </a:r>
            <a:endParaRPr dirty="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93" name="Google Shape;493;p50"/>
          <p:cNvSpPr txBox="1"/>
          <p:nvPr/>
        </p:nvSpPr>
        <p:spPr>
          <a:xfrm>
            <a:off x="4002221" y="4028178"/>
            <a:ext cx="1341600" cy="11602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1920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Nicolle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buClr>
                <a:srgbClr val="000000"/>
              </a:buClr>
              <a:buSzPts val="1200"/>
            </a:pPr>
            <a:r>
              <a:rPr lang="en-GB" dirty="0" err="1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Tunisie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94" name="Google Shape;494;p50"/>
          <p:cNvSpPr txBox="1"/>
          <p:nvPr/>
        </p:nvSpPr>
        <p:spPr>
          <a:xfrm>
            <a:off x="6462021" y="4058652"/>
            <a:ext cx="1531600" cy="11602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1944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 err="1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CapeTown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buClr>
                <a:srgbClr val="000000"/>
              </a:buClr>
              <a:buSzPts val="1200"/>
            </a:pPr>
            <a:r>
              <a:rPr lang="en-GB" dirty="0" err="1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Palakov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95" name="Google Shape;495;p50"/>
          <p:cNvSpPr txBox="1"/>
          <p:nvPr/>
        </p:nvSpPr>
        <p:spPr>
          <a:xfrm>
            <a:off x="9216500" y="4058653"/>
            <a:ext cx="1246800" cy="11602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1950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Ethiopia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buClr>
                <a:srgbClr val="000000"/>
              </a:buClr>
              <a:buSzPts val="1200"/>
            </a:pPr>
            <a:r>
              <a:rPr lang="en-GB" dirty="0">
                <a:solidFill>
                  <a:schemeClr val="dk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Sparrow</a:t>
            </a:r>
            <a:endParaRPr dirty="0">
              <a:solidFill>
                <a:schemeClr val="dk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cxnSp>
        <p:nvCxnSpPr>
          <p:cNvPr id="496" name="Google Shape;496;p50"/>
          <p:cNvCxnSpPr/>
          <p:nvPr/>
        </p:nvCxnSpPr>
        <p:spPr>
          <a:xfrm rot="-5400000" flipH="1">
            <a:off x="989433" y="3351033"/>
            <a:ext cx="338800" cy="680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7" name="Google Shape;497;p50"/>
          <p:cNvCxnSpPr>
            <a:cxnSpLocks/>
            <a:endCxn id="488" idx="2"/>
          </p:cNvCxnSpPr>
          <p:nvPr/>
        </p:nvCxnSpPr>
        <p:spPr>
          <a:xfrm rot="5400000" flipH="1" flipV="1">
            <a:off x="10700472" y="3418177"/>
            <a:ext cx="353265" cy="6350"/>
          </a:xfrm>
          <a:prstGeom prst="curvedConnector3">
            <a:avLst>
              <a:gd name="adj1" fmla="val 50000"/>
            </a:avLst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127640">
            <a:off x="-282767" y="185800"/>
            <a:ext cx="3987800" cy="52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949818">
            <a:off x="162228" y="-67"/>
            <a:ext cx="5920313" cy="7117262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1"/>
          <p:cNvSpPr txBox="1"/>
          <p:nvPr/>
        </p:nvSpPr>
        <p:spPr>
          <a:xfrm>
            <a:off x="2298000" y="1477334"/>
            <a:ext cx="9894000" cy="3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SzPts val="2400"/>
            </a:pP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Les</a:t>
            </a:r>
            <a:r>
              <a:rPr lang="en-GB" sz="3200" dirty="0">
                <a:solidFill>
                  <a:srgbClr val="00B0F0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OIO </a:t>
            </a:r>
            <a:r>
              <a:rPr lang="en-GB" sz="3200" dirty="0"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-</a:t>
            </a:r>
            <a:r>
              <a:rPr lang="en-GB" sz="3200" dirty="0">
                <a:solidFill>
                  <a:srgbClr val="00B0F0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la suite</a:t>
            </a:r>
            <a:endParaRPr sz="3200" dirty="0">
              <a:solidFill>
                <a:schemeClr val="lt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50000"/>
              </a:lnSpc>
              <a:buClr>
                <a:srgbClr val="000000"/>
              </a:buClr>
              <a:buSzPts val="2400"/>
            </a:pP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1991 – Une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momie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,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Otsi</a:t>
            </a:r>
            <a:endParaRPr sz="3200" dirty="0">
              <a:solidFill>
                <a:schemeClr val="lt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50000"/>
              </a:lnSpc>
              <a:buClr>
                <a:srgbClr val="000000"/>
              </a:buClr>
              <a:buSzPts val="2400"/>
            </a:pP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trouvée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dans les Alpes -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Artériosclérose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dûe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à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la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présence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d’ADN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de  Borrelia burgdorferi,</a:t>
            </a:r>
            <a:endParaRPr sz="3200" dirty="0">
              <a:solidFill>
                <a:schemeClr val="lt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50000"/>
              </a:lnSpc>
              <a:buClr>
                <a:srgbClr val="000000"/>
              </a:buClr>
              <a:buSzPts val="2400"/>
            </a:pP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âge</a:t>
            </a:r>
            <a:r>
              <a:rPr lang="en-GB" sz="3200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: 5.300 </a:t>
            </a:r>
            <a:r>
              <a:rPr lang="en-GB" sz="3200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ans</a:t>
            </a:r>
            <a:endParaRPr sz="3200" dirty="0">
              <a:solidFill>
                <a:schemeClr val="lt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482B4-A019-444A-9799-2079B2D4F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6872"/>
            <a:ext cx="12086303" cy="6821128"/>
          </a:xfrm>
          <a:solidFill>
            <a:schemeClr val="bg1">
              <a:lumMod val="75000"/>
              <a:lumOff val="25000"/>
              <a:alpha val="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4400" dirty="0">
              <a:solidFill>
                <a:schemeClr val="accent1">
                  <a:lumMod val="60000"/>
                  <a:lumOff val="40000"/>
                </a:schemeClr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La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maladie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de Lyme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est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devenue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LA MALADIE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À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SOUPÇONER. </a:t>
            </a:r>
          </a:p>
          <a:p>
            <a:pPr marL="0" indent="0" algn="ctr">
              <a:buNone/>
            </a:pPr>
            <a:endParaRPr lang="en-US" dirty="0">
              <a:solidFill>
                <a:srgbClr val="00B0F0"/>
              </a:solidFill>
              <a:latin typeface="Helvetica" pitchFamily="2" charset="0"/>
            </a:endParaRPr>
          </a:p>
          <a:p>
            <a:pPr marL="0" indent="0">
              <a:buNone/>
            </a:pPr>
            <a:endParaRPr lang="en-US" dirty="0">
              <a:solidFill>
                <a:srgbClr val="00B0F0"/>
              </a:solidFill>
              <a:latin typeface="Helvetica" pitchFamily="2" charset="0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Elle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s’est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métamorphosée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en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soupière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-boutique-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médico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-politico - financière</a:t>
            </a:r>
            <a:endParaRPr lang="en-US" sz="4400" dirty="0">
              <a:solidFill>
                <a:srgbClr val="00B0F0"/>
              </a:solidFill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26125D-087A-8141-85BA-8145B94B6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90" b="97949" l="3600" r="98400">
                        <a14:foregroundMark x1="5600" y1="95385" x2="20800" y2="87692"/>
                        <a14:foregroundMark x1="20800" y1="87692" x2="37600" y2="84615"/>
                        <a14:foregroundMark x1="37600" y1="84615" x2="85200" y2="94872"/>
                        <a14:foregroundMark x1="85200" y1="94872" x2="92400" y2="87692"/>
                        <a14:foregroundMark x1="92400" y1="87692" x2="93600" y2="73333"/>
                        <a14:foregroundMark x1="93600" y1="73333" x2="86000" y2="69744"/>
                        <a14:foregroundMark x1="86000" y1="69744" x2="78800" y2="75897"/>
                        <a14:foregroundMark x1="78800" y1="75897" x2="82000" y2="89231"/>
                        <a14:foregroundMark x1="82000" y1="89231" x2="87200" y2="77949"/>
                        <a14:foregroundMark x1="87200" y1="77949" x2="82800" y2="83077"/>
                        <a14:foregroundMark x1="85600" y1="97436" x2="85600" y2="97436"/>
                        <a14:foregroundMark x1="98400" y1="83590" x2="98400" y2="83590"/>
                        <a14:foregroundMark x1="4000" y1="96923" x2="4000" y2="96923"/>
                        <a14:foregroundMark x1="51600" y1="3590" x2="51600" y2="3590"/>
                        <a14:foregroundMark x1="3600" y1="41026" x2="3600" y2="41026"/>
                        <a14:foregroundMark x1="84800" y1="97949" x2="84800" y2="979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4928" y="2165752"/>
            <a:ext cx="6216445" cy="321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68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482B4-A019-444A-9799-2079B2D4F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6919" y="-4265"/>
            <a:ext cx="12238919" cy="6865764"/>
          </a:xfrm>
          <a:solidFill>
            <a:schemeClr val="bg1">
              <a:lumMod val="75000"/>
              <a:lumOff val="25000"/>
              <a:alpha val="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Où</a:t>
            </a:r>
            <a:r>
              <a:rPr lang="en-US" sz="48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tout </a:t>
            </a:r>
            <a:r>
              <a:rPr lang="en-US" sz="48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mijote</a:t>
            </a:r>
            <a:r>
              <a:rPr lang="en-US" sz="48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: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D9BAF8-A34C-A640-A04C-408F4BA24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90" b="97949" l="3600" r="98400">
                        <a14:foregroundMark x1="5600" y1="95385" x2="20800" y2="87692"/>
                        <a14:foregroundMark x1="20800" y1="87692" x2="37600" y2="84615"/>
                        <a14:foregroundMark x1="37600" y1="84615" x2="85200" y2="94872"/>
                        <a14:foregroundMark x1="85200" y1="94872" x2="92400" y2="87692"/>
                        <a14:foregroundMark x1="92400" y1="87692" x2="93600" y2="73333"/>
                        <a14:foregroundMark x1="93600" y1="73333" x2="86000" y2="69744"/>
                        <a14:foregroundMark x1="86000" y1="69744" x2="78800" y2="75897"/>
                        <a14:foregroundMark x1="78800" y1="75897" x2="82000" y2="89231"/>
                        <a14:foregroundMark x1="82000" y1="89231" x2="87200" y2="77949"/>
                        <a14:foregroundMark x1="87200" y1="77949" x2="82800" y2="83077"/>
                        <a14:foregroundMark x1="85600" y1="97436" x2="85600" y2="97436"/>
                        <a14:foregroundMark x1="98400" y1="83590" x2="98400" y2="83590"/>
                        <a14:foregroundMark x1="4000" y1="96923" x2="4000" y2="96923"/>
                        <a14:foregroundMark x1="51600" y1="3590" x2="51600" y2="3590"/>
                        <a14:foregroundMark x1="3600" y1="41026" x2="3600" y2="41026"/>
                        <a14:foregroundMark x1="84800" y1="97949" x2="84800" y2="979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1001" y="767972"/>
            <a:ext cx="9813073" cy="590998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91CF284-BAA7-514D-86C8-CC9AA48859BB}"/>
              </a:ext>
            </a:extLst>
          </p:cNvPr>
          <p:cNvSpPr/>
          <p:nvPr/>
        </p:nvSpPr>
        <p:spPr>
          <a:xfrm rot="20748790">
            <a:off x="3950946" y="676196"/>
            <a:ext cx="2318595" cy="914400"/>
          </a:xfrm>
          <a:prstGeom prst="ellipse">
            <a:avLst/>
          </a:prstGeom>
          <a:solidFill>
            <a:srgbClr val="FFC000">
              <a:alpha val="5725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latin typeface="Helvetica" pitchFamily="2" charset="0"/>
                <a:cs typeface="Apple Chancery" panose="03020702040506060504" pitchFamily="66" charset="-79"/>
              </a:rPr>
              <a:t>Modernisme</a:t>
            </a:r>
            <a:endParaRPr lang="en-US" sz="2000" dirty="0">
              <a:latin typeface="Helvetica" pitchFamily="2" charset="0"/>
              <a:cs typeface="Apple Chancery" panose="03020702040506060504" pitchFamily="66" charset="-79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0569F7E-0BC1-C143-8155-CB2CE703ED6D}"/>
              </a:ext>
            </a:extLst>
          </p:cNvPr>
          <p:cNvSpPr/>
          <p:nvPr/>
        </p:nvSpPr>
        <p:spPr>
          <a:xfrm rot="908939">
            <a:off x="6457244" y="803340"/>
            <a:ext cx="2204884" cy="914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    </a:t>
            </a:r>
            <a:r>
              <a:rPr lang="en-US" sz="2000" dirty="0" err="1">
                <a:latin typeface="Helvetica" pitchFamily="2" charset="0"/>
                <a:cs typeface="Apple Chancery" panose="03020702040506060504" pitchFamily="66" charset="-79"/>
              </a:rPr>
              <a:t>Autisme</a:t>
            </a:r>
            <a:endParaRPr lang="en-US" sz="2000" dirty="0">
              <a:latin typeface="Helvetica" pitchFamily="2" charset="0"/>
              <a:cs typeface="Apple Chancery" panose="03020702040506060504" pitchFamily="66" charset="-79"/>
            </a:endParaRPr>
          </a:p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    Asperger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E8C11A6-90FF-6B4A-A4C9-FB26844861F9}"/>
              </a:ext>
            </a:extLst>
          </p:cNvPr>
          <p:cNvSpPr/>
          <p:nvPr/>
        </p:nvSpPr>
        <p:spPr>
          <a:xfrm>
            <a:off x="5110244" y="1655389"/>
            <a:ext cx="1091995" cy="678227"/>
          </a:xfrm>
          <a:prstGeom prst="ellipse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SEP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AC04407-9DCE-8741-85B8-8D7DAB89B806}"/>
              </a:ext>
            </a:extLst>
          </p:cNvPr>
          <p:cNvSpPr/>
          <p:nvPr/>
        </p:nvSpPr>
        <p:spPr>
          <a:xfrm rot="20419544">
            <a:off x="7590849" y="1934511"/>
            <a:ext cx="1371305" cy="9144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Lupus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A7D9AD1-1062-4043-8120-C7826A9FD542}"/>
              </a:ext>
            </a:extLst>
          </p:cNvPr>
          <p:cNvSpPr/>
          <p:nvPr/>
        </p:nvSpPr>
        <p:spPr>
          <a:xfrm>
            <a:off x="5409595" y="2808566"/>
            <a:ext cx="2204884" cy="914400"/>
          </a:xfrm>
          <a:prstGeom prst="ellipse">
            <a:avLst/>
          </a:prstGeom>
          <a:solidFill>
            <a:srgbClr val="FFC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AR, SA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EAAD27B-0F15-644B-8E38-B250C67CDE96}"/>
              </a:ext>
            </a:extLst>
          </p:cNvPr>
          <p:cNvSpPr/>
          <p:nvPr/>
        </p:nvSpPr>
        <p:spPr>
          <a:xfrm>
            <a:off x="5667432" y="3921457"/>
            <a:ext cx="2559229" cy="914400"/>
          </a:xfrm>
          <a:prstGeom prst="ellipse">
            <a:avLst/>
          </a:prstGeom>
          <a:solidFill>
            <a:srgbClr val="8566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Burn-out</a:t>
            </a:r>
          </a:p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Et plus encore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7742BA6-F531-784C-B933-CA6DF9AF412F}"/>
              </a:ext>
            </a:extLst>
          </p:cNvPr>
          <p:cNvSpPr/>
          <p:nvPr/>
        </p:nvSpPr>
        <p:spPr>
          <a:xfrm rot="475311">
            <a:off x="3646891" y="4007757"/>
            <a:ext cx="1960306" cy="914400"/>
          </a:xfrm>
          <a:prstGeom prst="ellipse">
            <a:avLst/>
          </a:prstGeom>
          <a:solidFill>
            <a:srgbClr val="26A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Parkinson, Alzheimer,</a:t>
            </a:r>
          </a:p>
          <a:p>
            <a:pPr algn="ctr"/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SLA…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B36BEF0-F1DF-244E-A0E7-982EFE96800A}"/>
              </a:ext>
            </a:extLst>
          </p:cNvPr>
          <p:cNvSpPr/>
          <p:nvPr/>
        </p:nvSpPr>
        <p:spPr>
          <a:xfrm rot="19469524">
            <a:off x="6441699" y="4244153"/>
            <a:ext cx="5842395" cy="1078552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Tests, assurances, </a:t>
            </a:r>
            <a:r>
              <a:rPr lang="en-US" sz="2000" dirty="0" err="1">
                <a:latin typeface="Helvetica" pitchFamily="2" charset="0"/>
                <a:cs typeface="Apple Chancery" panose="03020702040506060504" pitchFamily="66" charset="-79"/>
              </a:rPr>
              <a:t>invalidités</a:t>
            </a:r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, pensions, charlatans, </a:t>
            </a:r>
            <a:r>
              <a:rPr lang="en-US" sz="2000" dirty="0" err="1">
                <a:latin typeface="Helvetica" pitchFamily="2" charset="0"/>
                <a:cs typeface="Apple Chancery" panose="03020702040506060504" pitchFamily="66" charset="-79"/>
              </a:rPr>
              <a:t>néophytes</a:t>
            </a:r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, </a:t>
            </a:r>
            <a:r>
              <a:rPr lang="en-US" sz="2000" dirty="0" err="1">
                <a:latin typeface="Helvetica" pitchFamily="2" charset="0"/>
                <a:cs typeface="Apple Chancery" panose="03020702040506060504" pitchFamily="66" charset="-79"/>
              </a:rPr>
              <a:t>opportunistes</a:t>
            </a:r>
            <a:endParaRPr lang="en-US" sz="2000" dirty="0">
              <a:latin typeface="Helvetica" pitchFamily="2" charset="0"/>
              <a:cs typeface="Apple Chancery" panose="03020702040506060504" pitchFamily="66" charset="-79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0622E4A-7252-4549-AE5E-C02F195D6ABE}"/>
              </a:ext>
            </a:extLst>
          </p:cNvPr>
          <p:cNvSpPr/>
          <p:nvPr/>
        </p:nvSpPr>
        <p:spPr>
          <a:xfrm rot="20091491">
            <a:off x="2511869" y="2707310"/>
            <a:ext cx="274959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latin typeface="Helvetica" pitchFamily="2" charset="0"/>
              </a:rPr>
              <a:t>Schizophrénie</a:t>
            </a:r>
            <a:r>
              <a:rPr lang="en-US" sz="2000" i="1" dirty="0">
                <a:latin typeface="Helvetica" pitchFamily="2" charset="0"/>
              </a:rPr>
              <a:t>,</a:t>
            </a:r>
          </a:p>
          <a:p>
            <a:pPr algn="ctr"/>
            <a:r>
              <a:rPr lang="en-US" sz="2000" i="1" dirty="0" err="1">
                <a:latin typeface="Helvetica" pitchFamily="2" charset="0"/>
              </a:rPr>
              <a:t>bipolaire</a:t>
            </a:r>
            <a:endParaRPr lang="en-US" sz="2000" i="1" dirty="0">
              <a:latin typeface="Helvetica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3E8A590-D8EC-F443-9588-44CCEEC1418F}"/>
              </a:ext>
            </a:extLst>
          </p:cNvPr>
          <p:cNvSpPr/>
          <p:nvPr/>
        </p:nvSpPr>
        <p:spPr>
          <a:xfrm rot="21327417">
            <a:off x="8081116" y="2927713"/>
            <a:ext cx="2494638" cy="914400"/>
          </a:xfrm>
          <a:prstGeom prst="ellipse">
            <a:avLst/>
          </a:prstGeom>
          <a:solidFill>
            <a:srgbClr val="FF67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latin typeface="Helvetica" pitchFamily="2" charset="0"/>
              </a:rPr>
              <a:t>Cardiopathies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454B94E-CEA8-9A44-ADA9-7A7F68D5173A}"/>
              </a:ext>
            </a:extLst>
          </p:cNvPr>
          <p:cNvSpPr/>
          <p:nvPr/>
        </p:nvSpPr>
        <p:spPr>
          <a:xfrm>
            <a:off x="5409596" y="4789853"/>
            <a:ext cx="1597524" cy="70381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Helvetica" pitchFamily="2" charset="0"/>
                <a:cs typeface="Apple Chancery" panose="03020702040506060504" pitchFamily="66" charset="-79"/>
              </a:rPr>
              <a:t>Cancer</a:t>
            </a:r>
          </a:p>
        </p:txBody>
      </p:sp>
    </p:spTree>
    <p:extLst>
      <p:ext uri="{BB962C8B-B14F-4D97-AF65-F5344CB8AC3E}">
        <p14:creationId xmlns:p14="http://schemas.microsoft.com/office/powerpoint/2010/main" val="2934489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2909" y="1118298"/>
            <a:ext cx="7105136" cy="1394711"/>
          </a:xfrm>
        </p:spPr>
        <p:txBody>
          <a:bodyPr>
            <a:normAutofit fontScale="90000"/>
          </a:bodyPr>
          <a:lstStyle/>
          <a:p>
            <a:r>
              <a:rPr lang="fr-FR" sz="3600" dirty="0">
                <a:solidFill>
                  <a:srgbClr val="00B0F0"/>
                </a:solidFill>
                <a:latin typeface="Helvetica" pitchFamily="2" charset="0"/>
              </a:rPr>
              <a:t>Quel que soit le nom donné au patient </a:t>
            </a:r>
            <a:br>
              <a:rPr lang="fr-FR" sz="3600" dirty="0">
                <a:solidFill>
                  <a:srgbClr val="00B0F0"/>
                </a:solidFill>
                <a:latin typeface="Helvetica" pitchFamily="2" charset="0"/>
              </a:rPr>
            </a:br>
            <a:r>
              <a:rPr lang="fr-FR" sz="3600" dirty="0">
                <a:solidFill>
                  <a:srgbClr val="00B0F0"/>
                </a:solidFill>
                <a:latin typeface="Helvetica" pitchFamily="2" charset="0"/>
              </a:rPr>
              <a:t>atteint d’une maladie chroni</a:t>
            </a:r>
            <a:r>
              <a:rPr lang="fr-FR" sz="3600" dirty="0">
                <a:solidFill>
                  <a:schemeClr val="accent3"/>
                </a:solidFill>
                <a:latin typeface="Helvetica" pitchFamily="2" charset="0"/>
              </a:rPr>
              <a:t>que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6021" y="5523546"/>
            <a:ext cx="10572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rgbClr val="00B0F0"/>
                </a:solidFill>
              </a:rPr>
              <a:t>Il y a intérêt à envisager l’angle </a:t>
            </a:r>
            <a:r>
              <a:rPr lang="fr-FR" sz="3600" i="1" dirty="0">
                <a:solidFill>
                  <a:srgbClr val="00B0F0"/>
                </a:solidFill>
              </a:rPr>
              <a:t>infections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2920" y="2513009"/>
            <a:ext cx="66852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>
                <a:latin typeface="Helvetica" pitchFamily="2" charset="0"/>
                <a:cs typeface="Cavolini" panose="03000502040302020204" pitchFamily="66" charset="0"/>
              </a:rPr>
              <a:t>Duchenne, Parkinson, Guillain Barré, Charcot, Asperger, Hashimoto, Raynaud, </a:t>
            </a:r>
            <a:r>
              <a:rPr lang="fr-FR" sz="2000" i="1" dirty="0" err="1">
                <a:latin typeface="Helvetica" pitchFamily="2" charset="0"/>
                <a:cs typeface="Cavolini" panose="03000502040302020204" pitchFamily="66" charset="0"/>
              </a:rPr>
              <a:t>Menière</a:t>
            </a:r>
            <a:r>
              <a:rPr lang="fr-FR" sz="2000" i="1" dirty="0">
                <a:latin typeface="Helvetica" pitchFamily="2" charset="0"/>
                <a:cs typeface="Cavolini" panose="03000502040302020204" pitchFamily="66" charset="0"/>
              </a:rPr>
              <a:t>, Hodgkin, </a:t>
            </a:r>
            <a:r>
              <a:rPr lang="fr-FR" sz="2000" i="1" dirty="0" err="1">
                <a:latin typeface="Helvetica" pitchFamily="2" charset="0"/>
                <a:cs typeface="Cavolini" panose="03000502040302020204" pitchFamily="66" charset="0"/>
              </a:rPr>
              <a:t>Fissinger</a:t>
            </a:r>
            <a:r>
              <a:rPr lang="fr-FR" sz="2000" i="1" dirty="0">
                <a:latin typeface="Helvetica" pitchFamily="2" charset="0"/>
                <a:cs typeface="Cavolini" panose="03000502040302020204" pitchFamily="66" charset="0"/>
              </a:rPr>
              <a:t>-Leroy-Reiter, Sjögren, Charles Bonnet, Idiot Savant, de Clérambault, Gilles de la Tourette, la </a:t>
            </a:r>
            <a:r>
              <a:rPr lang="fr-FR" sz="2000" i="1" dirty="0" err="1">
                <a:latin typeface="Helvetica" pitchFamily="2" charset="0"/>
                <a:cs typeface="Cavolini" panose="03000502040302020204" pitchFamily="66" charset="0"/>
              </a:rPr>
              <a:t>Peyronie</a:t>
            </a:r>
            <a:r>
              <a:rPr lang="fr-FR" sz="2000" i="1" dirty="0">
                <a:latin typeface="Helvetica" pitchFamily="2" charset="0"/>
                <a:cs typeface="Cavolini" panose="03000502040302020204" pitchFamily="66" charset="0"/>
              </a:rPr>
              <a:t>, Graves, Alport-</a:t>
            </a:r>
            <a:r>
              <a:rPr lang="fr-FR" sz="2000" i="1" dirty="0" err="1">
                <a:latin typeface="Helvetica" pitchFamily="2" charset="0"/>
                <a:cs typeface="Cavolini" panose="03000502040302020204" pitchFamily="66" charset="0"/>
              </a:rPr>
              <a:t>Orphanet</a:t>
            </a:r>
            <a:r>
              <a:rPr lang="mr-IN" sz="2000" i="1" dirty="0">
                <a:latin typeface="Helvetica" pitchFamily="2" charset="0"/>
              </a:rPr>
              <a:t>…</a:t>
            </a:r>
            <a:endParaRPr lang="en-GB" sz="2000" i="1" dirty="0">
              <a:latin typeface="Helvetica" pitchFamily="2" charset="0"/>
              <a:cs typeface="Cavolini" panose="03000502040302020204" pitchFamily="66" charset="0"/>
            </a:endParaRPr>
          </a:p>
          <a:p>
            <a:pPr algn="ctr"/>
            <a:r>
              <a:rPr lang="en-GB" sz="2000" i="1" dirty="0" err="1">
                <a:latin typeface="Helvetica" pitchFamily="2" charset="0"/>
                <a:cs typeface="Cavolini" panose="03000502040302020204" pitchFamily="66" charset="0"/>
              </a:rPr>
              <a:t>Même</a:t>
            </a:r>
            <a:r>
              <a:rPr lang="en-GB" sz="2000" i="1" dirty="0">
                <a:latin typeface="Helvetica" pitchFamily="2" charset="0"/>
                <a:cs typeface="Cavolini" panose="03000502040302020204" pitchFamily="66" charset="0"/>
              </a:rPr>
              <a:t> </a:t>
            </a:r>
            <a:r>
              <a:rPr lang="en-GB" sz="2000" i="1" dirty="0" err="1">
                <a:latin typeface="Helvetica" pitchFamily="2" charset="0"/>
                <a:cs typeface="Cavolini" panose="03000502040302020204" pitchFamily="66" charset="0"/>
              </a:rPr>
              <a:t>en</a:t>
            </a:r>
            <a:r>
              <a:rPr lang="en-GB" sz="2000" i="1" dirty="0">
                <a:latin typeface="Helvetica" pitchFamily="2" charset="0"/>
                <a:cs typeface="Cavolini" panose="03000502040302020204" pitchFamily="66" charset="0"/>
              </a:rPr>
              <a:t> </a:t>
            </a:r>
            <a:r>
              <a:rPr lang="fr-FR" sz="2000" i="1" dirty="0">
                <a:latin typeface="Helvetica" pitchFamily="2" charset="0"/>
                <a:cs typeface="Cavolini" panose="03000502040302020204" pitchFamily="66" charset="0"/>
              </a:rPr>
              <a:t>présence</a:t>
            </a:r>
            <a:r>
              <a:rPr lang="en-GB" sz="2000" i="1" dirty="0">
                <a:latin typeface="Helvetica" pitchFamily="2" charset="0"/>
                <a:cs typeface="Cavolini" panose="03000502040302020204" pitchFamily="66" charset="0"/>
              </a:rPr>
              <a:t> du Grand </a:t>
            </a:r>
            <a:r>
              <a:rPr lang="fr-FR" sz="2000" i="1" dirty="0">
                <a:latin typeface="Helvetica" pitchFamily="2" charset="0"/>
                <a:cs typeface="Cavolini" panose="03000502040302020204" pitchFamily="66" charset="0"/>
              </a:rPr>
              <a:t>Méchant</a:t>
            </a:r>
            <a:r>
              <a:rPr lang="en-GB" sz="2000" i="1" dirty="0">
                <a:latin typeface="Helvetica" pitchFamily="2" charset="0"/>
                <a:cs typeface="Cavolini" panose="03000502040302020204" pitchFamily="66" charset="0"/>
              </a:rPr>
              <a:t> Loup(us)</a:t>
            </a:r>
            <a:r>
              <a:rPr lang="fr-FR" sz="2000" i="1" dirty="0">
                <a:latin typeface="Helvetica" pitchFamily="2" charset="0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4524BD-EF17-0386-D906-727AB8C4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9" y="780841"/>
            <a:ext cx="4778281" cy="49588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2290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719" y="-928600"/>
            <a:ext cx="11784281" cy="1394711"/>
          </a:xfrm>
        </p:spPr>
        <p:txBody>
          <a:bodyPr>
            <a:normAutofit/>
          </a:bodyPr>
          <a:lstStyle/>
          <a:p>
            <a:r>
              <a:rPr lang="fr-FR" sz="3600" dirty="0"/>
              <a:t>Quelque soit le nom de la maladie chronique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960" y="3559757"/>
            <a:ext cx="727474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En présence de ‘</a:t>
            </a:r>
            <a:r>
              <a:rPr lang="fr-FR" sz="2400" i="1" dirty="0">
                <a:solidFill>
                  <a:srgbClr val="00B0F0"/>
                </a:solidFill>
                <a:latin typeface="Helvetica" pitchFamily="2" charset="0"/>
              </a:rPr>
              <a:t>ite ’ ,</a:t>
            </a:r>
          </a:p>
          <a:p>
            <a:r>
              <a:rPr lang="fr-FR" sz="2400" i="1" dirty="0">
                <a:latin typeface="Helvetica" pitchFamily="2" charset="0"/>
              </a:rPr>
              <a:t>La médecine classique a recours - aux antibiotiques</a:t>
            </a:r>
          </a:p>
          <a:p>
            <a:r>
              <a:rPr lang="fr-FR" sz="2400" i="1" dirty="0">
                <a:latin typeface="Helvetica" pitchFamily="2" charset="0"/>
              </a:rPr>
              <a:t>                                         			 - à la cortisone</a:t>
            </a:r>
          </a:p>
          <a:p>
            <a:r>
              <a:rPr lang="fr-FR" sz="2400" i="1" dirty="0">
                <a:latin typeface="Helvetica" pitchFamily="2" charset="0"/>
              </a:rPr>
              <a:t>                                         			 - à la biopsie </a:t>
            </a:r>
          </a:p>
          <a:p>
            <a:endParaRPr lang="fr-FR" sz="2400" i="1" dirty="0"/>
          </a:p>
          <a:p>
            <a:endParaRPr lang="fr-FR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7719" y="420436"/>
            <a:ext cx="1254970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latin typeface="Helvetica" pitchFamily="2" charset="0"/>
              </a:rPr>
              <a:t>Bronchite, </a:t>
            </a:r>
          </a:p>
          <a:p>
            <a:r>
              <a:rPr lang="fr-FR" sz="2800" i="1" dirty="0">
                <a:latin typeface="Helvetica" pitchFamily="2" charset="0"/>
              </a:rPr>
              <a:t>endocardite, </a:t>
            </a:r>
          </a:p>
          <a:p>
            <a:r>
              <a:rPr lang="fr-FR" sz="2800" i="1" dirty="0">
                <a:latin typeface="Helvetica" pitchFamily="2" charset="0"/>
              </a:rPr>
              <a:t>gastrite, </a:t>
            </a:r>
          </a:p>
          <a:p>
            <a:r>
              <a:rPr lang="fr-FR" sz="2800" i="1" dirty="0">
                <a:latin typeface="Helvetica" pitchFamily="2" charset="0"/>
              </a:rPr>
              <a:t>uvéite, </a:t>
            </a:r>
          </a:p>
          <a:p>
            <a:r>
              <a:rPr lang="fr-FR" sz="2800" i="1" dirty="0">
                <a:latin typeface="Helvetica" pitchFamily="2" charset="0"/>
              </a:rPr>
              <a:t>dermatite, </a:t>
            </a:r>
          </a:p>
          <a:p>
            <a:r>
              <a:rPr lang="fr-FR" sz="2800" i="1" dirty="0">
                <a:latin typeface="Helvetica" pitchFamily="2" charset="0"/>
              </a:rPr>
              <a:t>arthrite, </a:t>
            </a:r>
          </a:p>
          <a:p>
            <a:r>
              <a:rPr lang="fr-FR" sz="2800" i="1" dirty="0">
                <a:latin typeface="Helvetica" pitchFamily="2" charset="0"/>
              </a:rPr>
              <a:t>encéphalite, </a:t>
            </a:r>
          </a:p>
          <a:p>
            <a:r>
              <a:rPr lang="fr-FR" sz="2800" i="1" dirty="0">
                <a:latin typeface="Helvetica" pitchFamily="2" charset="0"/>
              </a:rPr>
              <a:t>méningite, </a:t>
            </a:r>
          </a:p>
          <a:p>
            <a:r>
              <a:rPr lang="fr-FR" sz="2800" i="1" dirty="0">
                <a:latin typeface="Helvetica" pitchFamily="2" charset="0"/>
              </a:rPr>
              <a:t>pharyngite, </a:t>
            </a:r>
          </a:p>
          <a:p>
            <a:r>
              <a:rPr lang="fr-FR" sz="2800" i="1" dirty="0">
                <a:latin typeface="Helvetica" pitchFamily="2" charset="0"/>
              </a:rPr>
              <a:t>otite, </a:t>
            </a:r>
          </a:p>
          <a:p>
            <a:r>
              <a:rPr lang="fr-FR" sz="2800" i="1" dirty="0">
                <a:latin typeface="Helvetica" pitchFamily="2" charset="0"/>
              </a:rPr>
              <a:t>orchite, </a:t>
            </a:r>
          </a:p>
          <a:p>
            <a:r>
              <a:rPr lang="fr-FR" sz="2800" i="1" dirty="0">
                <a:latin typeface="Helvetica" pitchFamily="2" charset="0"/>
              </a:rPr>
              <a:t>prostatite, </a:t>
            </a:r>
          </a:p>
          <a:p>
            <a:r>
              <a:rPr lang="fr-FR" sz="2800" i="1" dirty="0">
                <a:latin typeface="Helvetica" pitchFamily="2" charset="0"/>
              </a:rPr>
              <a:t>thyroïdite, </a:t>
            </a:r>
          </a:p>
          <a:p>
            <a:r>
              <a:rPr lang="fr-FR" sz="2800" i="1" dirty="0">
                <a:latin typeface="Helvetica" pitchFamily="2" charset="0"/>
              </a:rPr>
              <a:t>appendicite</a:t>
            </a:r>
            <a:r>
              <a:rPr lang="mr-IN" sz="2800" i="1" dirty="0">
                <a:latin typeface="Helvetica" pitchFamily="2" charset="0"/>
              </a:rPr>
              <a:t>…</a:t>
            </a:r>
            <a:endParaRPr lang="en-US" sz="2800" i="1" dirty="0">
              <a:latin typeface="Helvetica" pitchFamily="2" charset="0"/>
            </a:endParaRPr>
          </a:p>
          <a:p>
            <a:endParaRPr lang="fr-FR" sz="2800" i="1" dirty="0">
              <a:solidFill>
                <a:srgbClr val="92D050"/>
              </a:solidFill>
              <a:latin typeface="Helvetica" pitchFamily="2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6F3748-41C5-6322-CFF8-A30E16B61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829908" y="146810"/>
            <a:ext cx="5813664" cy="41790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7731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888" t="9474" r="2402" b="3611"/>
          <a:stretch/>
        </p:blipFill>
        <p:spPr>
          <a:xfrm>
            <a:off x="1175046" y="3022960"/>
            <a:ext cx="3501484" cy="326730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724" y="3022960"/>
            <a:ext cx="4072964" cy="316076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00D72DE-1211-94C3-4071-4AC652149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91" y="912712"/>
            <a:ext cx="7958331" cy="1077229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Dans le but de distinguer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1F2B11-ED8E-09A4-A7C5-8EF5E0375CBC}"/>
              </a:ext>
            </a:extLst>
          </p:cNvPr>
          <p:cNvSpPr txBox="1"/>
          <p:nvPr/>
        </p:nvSpPr>
        <p:spPr>
          <a:xfrm>
            <a:off x="742950" y="2297723"/>
            <a:ext cx="8597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Helvetica" pitchFamily="2" charset="0"/>
              </a:rPr>
              <a:t>L’Infection Aspécifique    du				Cancer</a:t>
            </a:r>
          </a:p>
        </p:txBody>
      </p:sp>
    </p:spTree>
    <p:extLst>
      <p:ext uri="{BB962C8B-B14F-4D97-AF65-F5344CB8AC3E}">
        <p14:creationId xmlns:p14="http://schemas.microsoft.com/office/powerpoint/2010/main" val="1838801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409" y="504414"/>
            <a:ext cx="8930874" cy="1325563"/>
          </a:xfrm>
        </p:spPr>
        <p:txBody>
          <a:bodyPr>
            <a:normAutofit fontScale="90000"/>
          </a:bodyPr>
          <a:lstStyle/>
          <a:p>
            <a:r>
              <a:rPr lang="fr-FR" sz="6000" dirty="0"/>
              <a:t>    </a:t>
            </a:r>
            <a:r>
              <a:rPr lang="fr-FR" sz="6000" dirty="0">
                <a:latin typeface="Helvetica" pitchFamily="2" charset="0"/>
              </a:rPr>
              <a:t>Ne peut-on pas faire dans </a:t>
            </a:r>
            <a:br>
              <a:rPr lang="fr-FR" sz="4000" dirty="0">
                <a:latin typeface="Helvetica" pitchFamily="2" charset="0"/>
              </a:rPr>
            </a:br>
            <a:br>
              <a:rPr lang="fr-FR" sz="4000" dirty="0">
                <a:latin typeface="Helvetica" pitchFamily="2" charset="0"/>
              </a:rPr>
            </a:br>
            <a:br>
              <a:rPr lang="fr-FR" sz="4000" dirty="0">
                <a:latin typeface="Helvetica" pitchFamily="2" charset="0"/>
              </a:rPr>
            </a:br>
            <a:br>
              <a:rPr lang="fr-FR" sz="4000" dirty="0">
                <a:latin typeface="Helvetica" pitchFamily="2" charset="0"/>
              </a:rPr>
            </a:br>
            <a:br>
              <a:rPr lang="fr-FR" sz="4000" dirty="0">
                <a:latin typeface="Helvetica" pitchFamily="2" charset="0"/>
              </a:rPr>
            </a:br>
            <a:br>
              <a:rPr lang="fr-FR" sz="4000" dirty="0">
                <a:latin typeface="Helvetica" pitchFamily="2" charset="0"/>
              </a:rPr>
            </a:br>
            <a:br>
              <a:rPr lang="fr-FR" sz="4000" dirty="0">
                <a:latin typeface="Helvetica" pitchFamily="2" charset="0"/>
              </a:rPr>
            </a:br>
            <a:br>
              <a:rPr lang="fr-FR" sz="4000" dirty="0">
                <a:latin typeface="Helvetica" pitchFamily="2" charset="0"/>
              </a:rPr>
            </a:br>
            <a:br>
              <a:rPr lang="fr-FR" sz="4000" dirty="0">
                <a:latin typeface="Helvetica" pitchFamily="2" charset="0"/>
              </a:rPr>
            </a:br>
            <a:r>
              <a:rPr lang="fr-FR" sz="6000" i="1" dirty="0">
                <a:solidFill>
                  <a:srgbClr val="00B0F0"/>
                </a:solidFill>
                <a:latin typeface="Helvetica" pitchFamily="2" charset="0"/>
              </a:rPr>
              <a:t>le spécifique?</a:t>
            </a:r>
            <a:br>
              <a:rPr lang="fr-FR" sz="6000" dirty="0">
                <a:solidFill>
                  <a:srgbClr val="00B0F0"/>
                </a:solidFill>
                <a:latin typeface="Helvetica" pitchFamily="2" charset="0"/>
              </a:rPr>
            </a:br>
            <a:endParaRPr lang="fr-FR" sz="6000" dirty="0">
              <a:solidFill>
                <a:srgbClr val="00B0F0"/>
              </a:solidFill>
              <a:latin typeface="Helvetica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588" b="89691" l="9653" r="89961">
                        <a14:foregroundMark x1="50579" y1="62371" x2="50579" y2="62371"/>
                        <a14:foregroundMark x1="42857" y1="72680" x2="42857" y2="72680"/>
                        <a14:foregroundMark x1="45946" y1="51031" x2="45946" y2="51031"/>
                        <a14:foregroundMark x1="43629" y1="52577" x2="43629" y2="52577"/>
                        <a14:foregroundMark x1="42857" y1="54639" x2="42857" y2="54639"/>
                        <a14:foregroundMark x1="42857" y1="50515" x2="42857" y2="50515"/>
                        <a14:foregroundMark x1="52896" y1="66495" x2="52896" y2="66495"/>
                        <a14:foregroundMark x1="60618" y1="72680" x2="60618" y2="72680"/>
                        <a14:foregroundMark x1="61004" y1="75258" x2="61004" y2="75258"/>
                        <a14:foregroundMark x1="61004" y1="78866" x2="61004" y2="78866"/>
                        <a14:foregroundMark x1="42857" y1="57732" x2="42857" y2="57732"/>
                        <a14:foregroundMark x1="43243" y1="53093" x2="43243" y2="53093"/>
                        <a14:foregroundMark x1="42471" y1="73711" x2="42471" y2="73711"/>
                        <a14:foregroundMark x1="43243" y1="71649" x2="43243" y2="71649"/>
                        <a14:foregroundMark x1="44402" y1="60309" x2="44402" y2="60309"/>
                        <a14:foregroundMark x1="42471" y1="80412" x2="42471" y2="80412"/>
                        <a14:foregroundMark x1="42857" y1="80928" x2="42857" y2="80928"/>
                        <a14:foregroundMark x1="59459" y1="64948" x2="59459" y2="64948"/>
                        <a14:foregroundMark x1="60232" y1="66495" x2="60232" y2="66495"/>
                        <a14:foregroundMark x1="60618" y1="69072" x2="60618" y2="69072"/>
                        <a14:foregroundMark x1="61004" y1="77320" x2="61004" y2="77320"/>
                        <a14:foregroundMark x1="61390" y1="73711" x2="61390" y2="73711"/>
                        <a14:backgroundMark x1="23166" y1="22165" x2="23166" y2="22165"/>
                        <a14:backgroundMark x1="33591" y1="18557" x2="33591" y2="19072"/>
                        <a14:backgroundMark x1="32432" y1="26804" x2="32432" y2="26804"/>
                        <a14:backgroundMark x1="83012" y1="38660" x2="83012" y2="38660"/>
                        <a14:backgroundMark x1="36680" y1="18041" x2="36680" y2="18041"/>
                        <a14:backgroundMark x1="65251" y1="28866" x2="65251" y2="28866"/>
                        <a14:backgroundMark x1="73359" y1="34021" x2="73359" y2="34021"/>
                        <a14:backgroundMark x1="54826" y1="31959" x2="54826" y2="31959"/>
                        <a14:backgroundMark x1="56371" y1="43814" x2="56371" y2="43814"/>
                        <a14:backgroundMark x1="23552" y1="59794" x2="23552" y2="59794"/>
                        <a14:backgroundMark x1="12355" y1="42268" x2="12355" y2="42268"/>
                        <a14:backgroundMark x1="76834" y1="34536" x2="76834" y2="34536"/>
                        <a14:backgroundMark x1="42857" y1="72680" x2="42857" y2="72680"/>
                        <a14:backgroundMark x1="60232" y1="77835" x2="60232" y2="77835"/>
                        <a14:backgroundMark x1="57143" y1="70103" x2="57143" y2="70103"/>
                        <a14:backgroundMark x1="58301" y1="45361" x2="62162" y2="38660"/>
                        <a14:backgroundMark x1="62162" y1="38660" x2="58301" y2="45876"/>
                        <a14:backgroundMark x1="58301" y1="45876" x2="67568" y2="55670"/>
                        <a14:backgroundMark x1="67568" y1="55670" x2="67954" y2="45361"/>
                        <a14:backgroundMark x1="67954" y1="45361" x2="65251" y2="37113"/>
                        <a14:backgroundMark x1="65251" y1="37113" x2="60232" y2="41237"/>
                        <a14:backgroundMark x1="60232" y1="41237" x2="58687" y2="43814"/>
                        <a14:backgroundMark x1="15830" y1="46907" x2="15830" y2="46907"/>
                        <a14:backgroundMark x1="15830" y1="46907" x2="15830" y2="4690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5158" y="596950"/>
            <a:ext cx="9182100" cy="5664099"/>
          </a:xfr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BC35696-A8D7-F270-39DF-FAF267AD5243}"/>
                  </a:ext>
                </a:extLst>
              </p14:cNvPr>
              <p14:cNvContentPartPr/>
              <p14:nvPr/>
            </p14:nvContentPartPr>
            <p14:xfrm>
              <a:off x="10191895" y="4782323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BC35696-A8D7-F270-39DF-FAF267AD524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56255" y="4566683"/>
                <a:ext cx="720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72576EB-9727-A848-87FC-B35CBFDD3C1C}"/>
                  </a:ext>
                </a:extLst>
              </p14:cNvPr>
              <p14:cNvContentPartPr/>
              <p14:nvPr/>
            </p14:nvContentPartPr>
            <p14:xfrm>
              <a:off x="5820559" y="2896894"/>
              <a:ext cx="1341720" cy="776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72576EB-9727-A848-87FC-B35CBFDD3C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66919" y="2789254"/>
                <a:ext cx="1449360" cy="9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4DBDEAD-42A3-2849-867A-D142A001FE0C}"/>
                  </a:ext>
                </a:extLst>
              </p14:cNvPr>
              <p14:cNvContentPartPr/>
              <p14:nvPr/>
            </p14:nvContentPartPr>
            <p14:xfrm>
              <a:off x="5808679" y="2896174"/>
              <a:ext cx="1316880" cy="649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4DBDEAD-42A3-2849-867A-D142A001FE0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54679" y="2788174"/>
                <a:ext cx="1424520" cy="86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452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uple of doctors&#10;&#10;Description automatically generated">
            <a:extLst>
              <a:ext uri="{FF2B5EF4-FFF2-40B4-BE49-F238E27FC236}">
                <a16:creationId xmlns:a16="http://schemas.microsoft.com/office/drawing/2014/main" id="{63013280-2CAF-E441-A765-B968BCFE2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94984"/>
            <a:ext cx="12192000" cy="51630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883AC5-E99B-9845-A4E3-3B330026035C}"/>
              </a:ext>
            </a:extLst>
          </p:cNvPr>
          <p:cNvSpPr txBox="1"/>
          <p:nvPr/>
        </p:nvSpPr>
        <p:spPr>
          <a:xfrm>
            <a:off x="1025160" y="417711"/>
            <a:ext cx="11166840" cy="320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dirty="0">
                <a:latin typeface="Helvetica" pitchFamily="2" charset="0"/>
              </a:rPr>
              <a:t>Tout spécimen retiré en salle d’opération mérite </a:t>
            </a:r>
          </a:p>
          <a:p>
            <a:pPr algn="ctr"/>
            <a:r>
              <a:rPr lang="fr-FR" sz="4000" dirty="0">
                <a:latin typeface="Helvetica" pitchFamily="2" charset="0"/>
              </a:rPr>
              <a:t>d’être </a:t>
            </a:r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spécifiquement analysé quant </a:t>
            </a:r>
          </a:p>
          <a:p>
            <a:pPr algn="ctr"/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à son</a:t>
            </a:r>
          </a:p>
          <a:p>
            <a:pPr algn="ctr"/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 origine infectieuse</a:t>
            </a:r>
          </a:p>
        </p:txBody>
      </p:sp>
    </p:spTree>
    <p:extLst>
      <p:ext uri="{BB962C8B-B14F-4D97-AF65-F5344CB8AC3E}">
        <p14:creationId xmlns:p14="http://schemas.microsoft.com/office/powerpoint/2010/main" val="1551544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D5A59-03FA-744B-B6B9-8BBC48F127FD}"/>
              </a:ext>
            </a:extLst>
          </p:cNvPr>
          <p:cNvSpPr txBox="1"/>
          <p:nvPr/>
        </p:nvSpPr>
        <p:spPr>
          <a:xfrm>
            <a:off x="-193288" y="1119168"/>
            <a:ext cx="12578576" cy="4619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latin typeface="Helvetica" pitchFamily="2" charset="0"/>
              </a:rPr>
              <a:t> Qu’il s’agisse d’une tendinite, cholécystite, 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Helvetica" pitchFamily="2" charset="0"/>
              </a:rPr>
              <a:t> gastrite, thyroïdite, splénectomie, orchite, endométriose,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Helvetica" pitchFamily="2" charset="0"/>
              </a:rPr>
              <a:t> colectomie, dentisterie, remplacement d’une 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Helvetica" pitchFamily="2" charset="0"/>
              </a:rPr>
              <a:t> articulation et surtout d’une </a:t>
            </a:r>
          </a:p>
        </p:txBody>
      </p:sp>
    </p:spTree>
    <p:extLst>
      <p:ext uri="{BB962C8B-B14F-4D97-AF65-F5344CB8AC3E}">
        <p14:creationId xmlns:p14="http://schemas.microsoft.com/office/powerpoint/2010/main" val="38133734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6EB2B0-F127-82A5-2172-61FD24A0CC68}"/>
              </a:ext>
            </a:extLst>
          </p:cNvPr>
          <p:cNvSpPr txBox="1"/>
          <p:nvPr/>
        </p:nvSpPr>
        <p:spPr>
          <a:xfrm>
            <a:off x="1693409" y="1249311"/>
            <a:ext cx="8805182" cy="5542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dirty="0">
                <a:solidFill>
                  <a:srgbClr val="00B0F0"/>
                </a:solidFill>
                <a:latin typeface="Helvetica" pitchFamily="2" charset="0"/>
              </a:rPr>
              <a:t>appendicectomie,</a:t>
            </a:r>
            <a:r>
              <a:rPr lang="fr-FR" sz="8000" dirty="0">
                <a:latin typeface="Helvetica" pitchFamily="2" charset="0"/>
              </a:rPr>
              <a:t> </a:t>
            </a:r>
          </a:p>
          <a:p>
            <a:pPr algn="ctr"/>
            <a:endParaRPr lang="fr-FR" sz="4000" dirty="0">
              <a:latin typeface="Helvetica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Helvetica" pitchFamily="2" charset="0"/>
              </a:rPr>
              <a:t>porte d’entrée ou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Helvetica" pitchFamily="2" charset="0"/>
              </a:rPr>
              <a:t>basse continue de la majorité 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Helvetica" pitchFamily="2" charset="0"/>
              </a:rPr>
              <a:t>des malades atteints 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Helvetica" pitchFamily="2" charset="0"/>
              </a:rPr>
              <a:t>d’OIO: FID douloureuse</a:t>
            </a:r>
          </a:p>
        </p:txBody>
      </p:sp>
    </p:spTree>
    <p:extLst>
      <p:ext uri="{BB962C8B-B14F-4D97-AF65-F5344CB8AC3E}">
        <p14:creationId xmlns:p14="http://schemas.microsoft.com/office/powerpoint/2010/main" val="3159610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B9F82E7-8D81-404A-AA13-84D11E3DF9F1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5155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8527" y="-1"/>
            <a:ext cx="5999356" cy="6858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51556" name="Rectangle 2"/>
          <p:cNvSpPr>
            <a:spLocks/>
          </p:cNvSpPr>
          <p:nvPr/>
        </p:nvSpPr>
        <p:spPr bwMode="auto">
          <a:xfrm>
            <a:off x="612740" y="428625"/>
            <a:ext cx="2875320" cy="2053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3600" dirty="0" err="1">
                <a:solidFill>
                  <a:srgbClr val="FFFFFF"/>
                </a:solidFill>
                <a:latin typeface="Helvetica" pitchFamily="2" charset="0"/>
                <a:ea typeface="Papyrus" charset="0"/>
                <a:cs typeface="Papyrus" charset="0"/>
              </a:rPr>
              <a:t>Quand</a:t>
            </a:r>
            <a:r>
              <a:rPr lang="en-US" sz="3600" dirty="0">
                <a:solidFill>
                  <a:srgbClr val="FFFFFF"/>
                </a:solidFill>
                <a:latin typeface="Helvetica" pitchFamily="2" charset="0"/>
                <a:ea typeface="Papyrus" charset="0"/>
                <a:cs typeface="Papyrus" charset="0"/>
              </a:rPr>
              <a:t> la </a:t>
            </a:r>
            <a:r>
              <a:rPr lang="en-US" sz="3600" dirty="0" err="1">
                <a:solidFill>
                  <a:srgbClr val="FFFFFF"/>
                </a:solidFill>
                <a:latin typeface="Helvetica" pitchFamily="2" charset="0"/>
                <a:ea typeface="Papyrus" charset="0"/>
                <a:cs typeface="Papyrus" charset="0"/>
              </a:rPr>
              <a:t>maladie</a:t>
            </a:r>
            <a:r>
              <a:rPr lang="en-US" sz="3600" dirty="0">
                <a:solidFill>
                  <a:srgbClr val="FFFFFF"/>
                </a:solidFill>
                <a:latin typeface="Helvetica" pitchFamily="2" charset="0"/>
                <a:ea typeface="Papyrus" charset="0"/>
                <a:cs typeface="Papyrus" charset="0"/>
              </a:rPr>
              <a:t> frappe </a:t>
            </a:r>
            <a:r>
              <a:rPr lang="en-US" sz="3600" dirty="0" err="1">
                <a:solidFill>
                  <a:srgbClr val="FFFFFF"/>
                </a:solidFill>
                <a:latin typeface="Helvetica" pitchFamily="2" charset="0"/>
                <a:ea typeface="Papyrus" charset="0"/>
                <a:cs typeface="Papyrus" charset="0"/>
              </a:rPr>
              <a:t>à</a:t>
            </a:r>
            <a:r>
              <a:rPr lang="en-US" sz="3600" dirty="0">
                <a:solidFill>
                  <a:srgbClr val="FFFFFF"/>
                </a:solidFill>
                <a:latin typeface="Helvetica" pitchFamily="2" charset="0"/>
                <a:ea typeface="Papyrus" charset="0"/>
                <a:cs typeface="Papyrus" charset="0"/>
              </a:rPr>
              <a:t> la </a:t>
            </a:r>
            <a:r>
              <a:rPr lang="en-US" sz="3600" dirty="0" err="1">
                <a:solidFill>
                  <a:srgbClr val="FFFFFF"/>
                </a:solidFill>
                <a:latin typeface="Helvetica" pitchFamily="2" charset="0"/>
                <a:ea typeface="Papyrus" charset="0"/>
                <a:cs typeface="Papyrus" charset="0"/>
              </a:rPr>
              <a:t>porte</a:t>
            </a:r>
            <a:r>
              <a:rPr lang="en-US" sz="1266" dirty="0">
                <a:solidFill>
                  <a:srgbClr val="FFFFFF"/>
                </a:solidFill>
                <a:ea typeface="Papyrus" charset="0"/>
                <a:cs typeface="Papyrus" charset="0"/>
              </a:rPr>
              <a:t>,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52600" y="142717"/>
            <a:ext cx="16014700" cy="175642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400" i="1" dirty="0">
                <a:solidFill>
                  <a:srgbClr val="00B0F0"/>
                </a:solidFill>
                <a:latin typeface="Helvetica" pitchFamily="2" charset="0"/>
              </a:rPr>
              <a:t>Elle déplie</a:t>
            </a:r>
            <a:br>
              <a:rPr lang="fr-FR" sz="4400" i="1" dirty="0">
                <a:solidFill>
                  <a:srgbClr val="00B0F0"/>
                </a:solidFill>
                <a:latin typeface="Helvetica" pitchFamily="2" charset="0"/>
              </a:rPr>
            </a:br>
            <a:r>
              <a:rPr lang="fr-FR" sz="4400" i="1" dirty="0">
                <a:solidFill>
                  <a:srgbClr val="00B0F0"/>
                </a:solidFill>
                <a:latin typeface="Helvetica" pitchFamily="2" charset="0"/>
              </a:rPr>
              <a:t>des concepts diagnostics variés </a:t>
            </a:r>
            <a:br>
              <a:rPr lang="fr-FR" sz="4400" i="1" dirty="0">
                <a:solidFill>
                  <a:srgbClr val="00B0F0"/>
                </a:solidFill>
                <a:latin typeface="Helvetica" pitchFamily="2" charset="0"/>
              </a:rPr>
            </a:br>
            <a:br>
              <a:rPr lang="fr-FR" i="1" dirty="0">
                <a:solidFill>
                  <a:srgbClr val="FFC000"/>
                </a:solidFill>
              </a:rPr>
            </a:br>
            <a:br>
              <a:rPr lang="fr-FR" i="1" dirty="0">
                <a:solidFill>
                  <a:srgbClr val="FFC000"/>
                </a:solidFill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2" y="1899138"/>
            <a:ext cx="11991551" cy="4816146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buFont typeface="Wingdings" charset="2"/>
              <a:buChar char="ü"/>
            </a:pPr>
            <a:r>
              <a:rPr lang="fr-FR" sz="3200" b="1" dirty="0">
                <a:latin typeface="Helvetica" pitchFamily="2" charset="0"/>
              </a:rPr>
              <a:t>La génétique</a:t>
            </a:r>
            <a:r>
              <a:rPr lang="fr-FR" sz="3200" dirty="0">
                <a:latin typeface="Helvetica" pitchFamily="2" charset="0"/>
              </a:rPr>
              <a:t>. </a:t>
            </a:r>
            <a:r>
              <a:rPr lang="fr-FR" sz="2800" dirty="0">
                <a:latin typeface="Helvetica" pitchFamily="2" charset="0"/>
              </a:rPr>
              <a:t>Coûteux, aussi probable que la Météo. Les résultats nous aident-ils?</a:t>
            </a:r>
          </a:p>
          <a:p>
            <a:pPr marL="285750" indent="-285750">
              <a:lnSpc>
                <a:spcPct val="100000"/>
              </a:lnSpc>
              <a:buFont typeface="Wingdings" charset="2"/>
              <a:buChar char="ü"/>
            </a:pPr>
            <a:r>
              <a:rPr lang="fr-FR" sz="3200" b="1" dirty="0">
                <a:latin typeface="Helvetica" pitchFamily="2" charset="0"/>
              </a:rPr>
              <a:t>Les métaux lourd</a:t>
            </a:r>
            <a:r>
              <a:rPr lang="fr-FR" sz="3200" dirty="0">
                <a:latin typeface="Helvetica" pitchFamily="2" charset="0"/>
              </a:rPr>
              <a:t>s</a:t>
            </a:r>
            <a:r>
              <a:rPr lang="fr-FR" sz="2800" dirty="0">
                <a:latin typeface="Helvetica" pitchFamily="2" charset="0"/>
              </a:rPr>
              <a:t>. Très lourds, omniprésents, resurgissant après chélations</a:t>
            </a:r>
          </a:p>
          <a:p>
            <a:pPr marL="285750" indent="-285750">
              <a:lnSpc>
                <a:spcPct val="100000"/>
              </a:lnSpc>
              <a:buFont typeface="Wingdings" charset="2"/>
              <a:buChar char="ü"/>
            </a:pPr>
            <a:r>
              <a:rPr lang="fr-FR" sz="3200" b="1" dirty="0">
                <a:latin typeface="Helvetica" pitchFamily="2" charset="0"/>
              </a:rPr>
              <a:t>Les suppléments </a:t>
            </a:r>
            <a:r>
              <a:rPr lang="fr-FR" sz="2800" dirty="0">
                <a:latin typeface="Helvetica" pitchFamily="2" charset="0"/>
              </a:rPr>
              <a:t>nourrissent les bactéries autant que le patient</a:t>
            </a:r>
          </a:p>
          <a:p>
            <a:pPr marL="285750" indent="-285750">
              <a:lnSpc>
                <a:spcPct val="100000"/>
              </a:lnSpc>
              <a:buFont typeface="Wingdings" charset="2"/>
              <a:buChar char="ü"/>
            </a:pPr>
            <a:r>
              <a:rPr lang="fr-FR" sz="3200" b="1" dirty="0">
                <a:latin typeface="Helvetica" pitchFamily="2" charset="0"/>
              </a:rPr>
              <a:t>La psychiatrie </a:t>
            </a:r>
            <a:r>
              <a:rPr lang="mr-IN" sz="2800" dirty="0">
                <a:latin typeface="Helvetica" pitchFamily="2" charset="0"/>
              </a:rPr>
              <a:t>–</a:t>
            </a:r>
            <a:r>
              <a:rPr lang="fr-FR" sz="2800" dirty="0">
                <a:latin typeface="Helvetica" pitchFamily="2" charset="0"/>
              </a:rPr>
              <a:t> conclusion trop rapide, trop souvent prise, trop facile</a:t>
            </a:r>
          </a:p>
          <a:p>
            <a:pPr marL="285750" indent="-285750">
              <a:lnSpc>
                <a:spcPct val="100000"/>
              </a:lnSpc>
              <a:buFont typeface="Wingdings" charset="2"/>
              <a:buChar char="ü"/>
            </a:pPr>
            <a:r>
              <a:rPr lang="fr-FR" sz="3200" b="1" dirty="0">
                <a:latin typeface="Helvetica" pitchFamily="2" charset="0"/>
              </a:rPr>
              <a:t>La chirurgie</a:t>
            </a:r>
            <a:r>
              <a:rPr lang="mr-IN" sz="3200" b="1" dirty="0">
                <a:latin typeface="Helvetica" pitchFamily="2" charset="0"/>
              </a:rPr>
              <a:t> </a:t>
            </a:r>
            <a:r>
              <a:rPr lang="mr-IN" sz="2800" dirty="0">
                <a:latin typeface="Helvetica" pitchFamily="2" charset="0"/>
              </a:rPr>
              <a:t>–</a:t>
            </a:r>
            <a:r>
              <a:rPr lang="fr-FR" sz="2800" dirty="0">
                <a:latin typeface="Helvetica" pitchFamily="2" charset="0"/>
              </a:rPr>
              <a:t> aurait pu être évitée</a:t>
            </a:r>
          </a:p>
          <a:p>
            <a:pPr marL="285750" indent="-285750">
              <a:lnSpc>
                <a:spcPct val="100000"/>
              </a:lnSpc>
              <a:buFont typeface="Wingdings" charset="2"/>
              <a:buChar char="ü"/>
            </a:pPr>
            <a:r>
              <a:rPr lang="fr-FR" sz="3200" b="1" dirty="0">
                <a:latin typeface="Helvetica" pitchFamily="2" charset="0"/>
              </a:rPr>
              <a:t>L’infectieux?</a:t>
            </a:r>
            <a:r>
              <a:rPr lang="fr-FR" sz="2800" dirty="0">
                <a:latin typeface="Helvetica" pitchFamily="2" charset="0"/>
              </a:rPr>
              <a:t> Ma spécialisation depuis mon enfance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3A6D984-8666-1FC3-6109-D5E183E31FD6}"/>
                  </a:ext>
                </a:extLst>
              </p14:cNvPr>
              <p14:cNvContentPartPr/>
              <p14:nvPr/>
            </p14:nvContentPartPr>
            <p14:xfrm>
              <a:off x="9397988" y="3686773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3A6D984-8666-1FC3-6109-D5E183E31F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88988" y="3677773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81256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7"/>
          <p:cNvSpPr txBox="1"/>
          <p:nvPr/>
        </p:nvSpPr>
        <p:spPr>
          <a:xfrm>
            <a:off x="1978800" y="311733"/>
            <a:ext cx="8647200" cy="85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2600"/>
            </a:pPr>
            <a:r>
              <a:rPr lang="en-GB" sz="3467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La </a:t>
            </a:r>
            <a:r>
              <a:rPr lang="en-GB" sz="3467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maladie</a:t>
            </a:r>
            <a:r>
              <a:rPr lang="en-GB" sz="3467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se </a:t>
            </a:r>
            <a:r>
              <a:rPr lang="en-GB" sz="3467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trouve</a:t>
            </a:r>
            <a:r>
              <a:rPr lang="en-GB" sz="3467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dans le patient</a:t>
            </a:r>
            <a:endParaRPr sz="3467" dirty="0">
              <a:solidFill>
                <a:schemeClr val="lt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434" name="Google Shape;434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0177" y="1572166"/>
            <a:ext cx="8083295" cy="2918833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7"/>
          <p:cNvSpPr txBox="1"/>
          <p:nvPr/>
        </p:nvSpPr>
        <p:spPr>
          <a:xfrm>
            <a:off x="2933315" y="5285834"/>
            <a:ext cx="9548279" cy="85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SzPts val="3000"/>
            </a:pPr>
            <a:r>
              <a:rPr lang="en-GB" sz="3467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Et non dans la </a:t>
            </a:r>
            <a:r>
              <a:rPr lang="en-GB" sz="3467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spécialité</a:t>
            </a:r>
            <a:r>
              <a:rPr lang="en-GB" sz="3467" dirty="0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3467" dirty="0" err="1">
                <a:solidFill>
                  <a:schemeClr val="lt1"/>
                </a:solidFill>
                <a:latin typeface="Helvetica" pitchFamily="2" charset="0"/>
                <a:ea typeface="Merienda ExtraBold"/>
                <a:cs typeface="Merienda ExtraBold"/>
                <a:sym typeface="Merienda ExtraBold"/>
              </a:rPr>
              <a:t>consultée</a:t>
            </a:r>
            <a:endParaRPr sz="3467" dirty="0">
              <a:solidFill>
                <a:schemeClr val="lt1"/>
              </a:solidFill>
              <a:latin typeface="Helvetica" pitchFamily="2" charset="0"/>
              <a:ea typeface="Merienda ExtraBold"/>
              <a:cs typeface="Merienda ExtraBold"/>
              <a:sym typeface="Merienda ExtraBol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F0544A-F4EF-3D40-834E-92FCE7E34E33}"/>
              </a:ext>
            </a:extLst>
          </p:cNvPr>
          <p:cNvSpPr txBox="1"/>
          <p:nvPr/>
        </p:nvSpPr>
        <p:spPr>
          <a:xfrm>
            <a:off x="0" y="1166842"/>
            <a:ext cx="1159726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Les médecins, désorientés devant l’</a:t>
            </a:r>
            <a:r>
              <a:rPr lang="fr-FR" sz="3200" dirty="0" err="1">
                <a:latin typeface="Helvetica" pitchFamily="2" charset="0"/>
              </a:rPr>
              <a:t>aspécificité</a:t>
            </a:r>
            <a:r>
              <a:rPr lang="fr-FR" sz="3200" dirty="0">
                <a:latin typeface="Helvetica" pitchFamily="2" charset="0"/>
              </a:rPr>
              <a:t> des symptômes, se rangent derrière ceux qui publient le plus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Formatés par la politique des compagnies pharmaceutiques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Il s’agit de la Mode Médicale qui se substitue à la Science Médicale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La pensée médicale a perdu sa place, sa raison d’être</a:t>
            </a:r>
          </a:p>
        </p:txBody>
      </p:sp>
    </p:spTree>
    <p:extLst>
      <p:ext uri="{BB962C8B-B14F-4D97-AF65-F5344CB8AC3E}">
        <p14:creationId xmlns:p14="http://schemas.microsoft.com/office/powerpoint/2010/main" val="3535379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A28AC8-0BF3-164D-B2F4-B32DDB88D3D5}"/>
              </a:ext>
            </a:extLst>
          </p:cNvPr>
          <p:cNvSpPr txBox="1"/>
          <p:nvPr/>
        </p:nvSpPr>
        <p:spPr>
          <a:xfrm>
            <a:off x="0" y="562091"/>
            <a:ext cx="12506325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Les académiciens dissèquent la maladie, s’enferment dans les Symptômes, qui engendrent des </a:t>
            </a:r>
            <a:r>
              <a:rPr lang="fr-FR" sz="3200" dirty="0" err="1">
                <a:latin typeface="Helvetica" pitchFamily="2" charset="0"/>
              </a:rPr>
              <a:t>Syndrômes</a:t>
            </a: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La maladie revêt un nom inaccessible au commun des mortels- écrit en initiales capitales</a:t>
            </a:r>
          </a:p>
          <a:p>
            <a:r>
              <a:rPr lang="fr-FR" sz="3200" dirty="0">
                <a:latin typeface="Helvetica" pitchFamily="2" charset="0"/>
              </a:rPr>
              <a:t>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Les spécialistes apprivoisent les facteurs génétiques, le nom </a:t>
            </a:r>
          </a:p>
          <a:p>
            <a:r>
              <a:rPr lang="fr-FR" sz="3200" dirty="0">
                <a:latin typeface="Helvetica" pitchFamily="2" charset="0"/>
              </a:rPr>
              <a:t>de certaines toxines et se promènent de plus en plus </a:t>
            </a:r>
          </a:p>
          <a:p>
            <a:r>
              <a:rPr lang="fr-FR" sz="3200" dirty="0">
                <a:latin typeface="Helvetica" pitchFamily="2" charset="0"/>
              </a:rPr>
              <a:t>loin du malade et de sa maladie.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Le traitement, évident au départ, se bourre d’épingles, </a:t>
            </a:r>
          </a:p>
          <a:p>
            <a:r>
              <a:rPr lang="fr-FR" sz="3200" dirty="0">
                <a:latin typeface="Helvetica" pitchFamily="2" charset="0"/>
              </a:rPr>
              <a:t>de rigidités, de paramètres multiples.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endParaRPr lang="fr-FR" sz="32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716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CA7AAA-F48B-F844-B7C8-6FA254B44D96}"/>
              </a:ext>
            </a:extLst>
          </p:cNvPr>
          <p:cNvSpPr txBox="1"/>
          <p:nvPr/>
        </p:nvSpPr>
        <p:spPr>
          <a:xfrm>
            <a:off x="1" y="25360"/>
            <a:ext cx="12192000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 Les indirects font surface 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L’emploi intempestif de stéroïdes masquant les symptômes et supprimant la force du Système Immunitaire qui ne pourra plus lutter contre l’infection méconnue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Les anti-</a:t>
            </a:r>
            <a:r>
              <a:rPr lang="fr-FR" sz="3200" dirty="0" err="1">
                <a:latin typeface="Helvetica" pitchFamily="2" charset="0"/>
              </a:rPr>
              <a:t>dépressants</a:t>
            </a:r>
            <a:r>
              <a:rPr lang="fr-FR" sz="3200" dirty="0">
                <a:latin typeface="Helvetica" pitchFamily="2" charset="0"/>
              </a:rPr>
              <a:t>, les </a:t>
            </a:r>
            <a:r>
              <a:rPr lang="fr-FR" sz="3200" dirty="0" err="1">
                <a:latin typeface="Helvetica" pitchFamily="2" charset="0"/>
              </a:rPr>
              <a:t>anti-douleurs</a:t>
            </a:r>
            <a:r>
              <a:rPr lang="fr-FR" sz="3200" dirty="0">
                <a:latin typeface="Helvetica" pitchFamily="2" charset="0"/>
              </a:rPr>
              <a:t> = une nouvelle maladie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De même, le traitement biologique se verra suivi de conséquences néfastes et inattendues</a:t>
            </a:r>
          </a:p>
          <a:p>
            <a:pPr marL="457200" indent="-457200">
              <a:buFont typeface="Wingdings" pitchFamily="2" charset="2"/>
              <a:buChar char="Ø"/>
            </a:pPr>
            <a:endParaRPr lang="fr-FR" sz="3200" dirty="0">
              <a:latin typeface="Helvetica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dirty="0">
                <a:latin typeface="Helvetica" pitchFamily="2" charset="0"/>
              </a:rPr>
              <a:t>Le patient meurt sous le poids des traitements sophistiqués</a:t>
            </a:r>
          </a:p>
        </p:txBody>
      </p:sp>
    </p:spTree>
    <p:extLst>
      <p:ext uri="{BB962C8B-B14F-4D97-AF65-F5344CB8AC3E}">
        <p14:creationId xmlns:p14="http://schemas.microsoft.com/office/powerpoint/2010/main" val="36853904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175E78-FE60-D24C-85B3-F7D3962B17D9}"/>
              </a:ext>
            </a:extLst>
          </p:cNvPr>
          <p:cNvSpPr txBox="1"/>
          <p:nvPr/>
        </p:nvSpPr>
        <p:spPr>
          <a:xfrm>
            <a:off x="371475" y="328612"/>
            <a:ext cx="1205865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pitchFamily="2" charset="0"/>
              </a:rPr>
              <a:t>Car 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les maladies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immunitaires</a:t>
            </a:r>
            <a:r>
              <a:rPr lang="en-US" sz="5400" dirty="0">
                <a:latin typeface="Helvetica" pitchFamily="2" charset="0"/>
              </a:rPr>
              <a:t> </a:t>
            </a:r>
            <a:r>
              <a:rPr lang="en-US" sz="3200" dirty="0" err="1">
                <a:latin typeface="Helvetica" pitchFamily="2" charset="0"/>
              </a:rPr>
              <a:t>sont</a:t>
            </a:r>
            <a:r>
              <a:rPr lang="en-US" sz="3200" dirty="0">
                <a:latin typeface="Helvetica" pitchFamily="2" charset="0"/>
              </a:rPr>
              <a:t> </a:t>
            </a:r>
            <a:r>
              <a:rPr lang="en-US" sz="3200" dirty="0" err="1">
                <a:latin typeface="Helvetica" pitchFamily="2" charset="0"/>
              </a:rPr>
              <a:t>en</a:t>
            </a:r>
            <a:r>
              <a:rPr lang="en-US" sz="3200" dirty="0">
                <a:latin typeface="Helvetica" pitchFamily="2" charset="0"/>
              </a:rPr>
              <a:t> fait </a:t>
            </a:r>
          </a:p>
          <a:p>
            <a:endParaRPr lang="en-US" sz="5400" dirty="0">
              <a:latin typeface="Helvetica" pitchFamily="2" charset="0"/>
            </a:endParaRPr>
          </a:p>
          <a:p>
            <a:r>
              <a:rPr lang="en-US" sz="5400" dirty="0">
                <a:latin typeface="Helvetica" pitchFamily="2" charset="0"/>
              </a:rPr>
              <a:t>des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réponses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immunitaires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 </a:t>
            </a:r>
            <a:r>
              <a:rPr lang="en-US" sz="3200" dirty="0" err="1">
                <a:latin typeface="Helvetica" pitchFamily="2" charset="0"/>
              </a:rPr>
              <a:t>à</a:t>
            </a:r>
            <a:r>
              <a:rPr lang="en-US" sz="3200" dirty="0">
                <a:latin typeface="Helvetica" pitchFamily="2" charset="0"/>
              </a:rPr>
              <a:t> un </a:t>
            </a:r>
            <a:r>
              <a:rPr lang="en-US" sz="3200" dirty="0" err="1">
                <a:latin typeface="Helvetica" pitchFamily="2" charset="0"/>
              </a:rPr>
              <a:t>ou</a:t>
            </a:r>
            <a:r>
              <a:rPr lang="en-US" sz="3200" dirty="0">
                <a:latin typeface="Helvetica" pitchFamily="2" charset="0"/>
              </a:rPr>
              <a:t> </a:t>
            </a:r>
            <a:r>
              <a:rPr lang="en-US" sz="3200" dirty="0" err="1">
                <a:latin typeface="Helvetica" pitchFamily="2" charset="0"/>
              </a:rPr>
              <a:t>plusieurs</a:t>
            </a:r>
            <a:r>
              <a:rPr lang="en-US" sz="3200" dirty="0">
                <a:latin typeface="Helvetica" pitchFamily="2" charset="0"/>
              </a:rPr>
              <a:t> </a:t>
            </a:r>
            <a:r>
              <a:rPr lang="en-US" sz="3200" dirty="0" err="1">
                <a:latin typeface="Helvetica" pitchFamily="2" charset="0"/>
              </a:rPr>
              <a:t>agresseurs</a:t>
            </a:r>
            <a:r>
              <a:rPr lang="en-US" sz="3200" dirty="0">
                <a:latin typeface="Helvetica" pitchFamily="2" charset="0"/>
              </a:rPr>
              <a:t> (</a:t>
            </a:r>
            <a:r>
              <a:rPr lang="en-US" sz="3200" dirty="0" err="1">
                <a:latin typeface="Helvetica" pitchFamily="2" charset="0"/>
              </a:rPr>
              <a:t>infectieux</a:t>
            </a:r>
            <a:r>
              <a:rPr lang="en-US" sz="3200" dirty="0">
                <a:latin typeface="Helvetica" pitchFamily="2" charset="0"/>
              </a:rPr>
              <a:t>, </a:t>
            </a:r>
            <a:r>
              <a:rPr lang="en-US" sz="3200" dirty="0" err="1">
                <a:latin typeface="Helvetica" pitchFamily="2" charset="0"/>
              </a:rPr>
              <a:t>chimiques</a:t>
            </a:r>
            <a:r>
              <a:rPr lang="en-US" sz="3200" dirty="0">
                <a:latin typeface="Helvetica" pitchFamily="2" charset="0"/>
              </a:rPr>
              <a:t>, </a:t>
            </a:r>
            <a:r>
              <a:rPr lang="en-US" sz="3200" dirty="0" err="1">
                <a:latin typeface="Helvetica" pitchFamily="2" charset="0"/>
              </a:rPr>
              <a:t>génétiques</a:t>
            </a:r>
            <a:r>
              <a:rPr lang="en-US" sz="3200" dirty="0">
                <a:latin typeface="Helvetica" pitchFamily="2" charset="0"/>
              </a:rPr>
              <a:t> …)</a:t>
            </a:r>
          </a:p>
          <a:p>
            <a:endParaRPr lang="en-US" sz="3200" dirty="0">
              <a:latin typeface="Helvetica" pitchFamily="2" charset="0"/>
            </a:endParaRPr>
          </a:p>
          <a:p>
            <a:r>
              <a:rPr lang="en-US" sz="3200" dirty="0" err="1">
                <a:latin typeface="Helvetica" pitchFamily="2" charset="0"/>
              </a:rPr>
              <a:t>Qu’il</a:t>
            </a:r>
            <a:r>
              <a:rPr lang="en-US" sz="3200" dirty="0">
                <a:latin typeface="Helvetica" pitchFamily="2" charset="0"/>
              </a:rPr>
              <a:t> ne faut </a:t>
            </a:r>
            <a:r>
              <a:rPr lang="en-US" sz="5400" dirty="0">
                <a:solidFill>
                  <a:srgbClr val="00B0F0"/>
                </a:solidFill>
                <a:latin typeface="Helvetica" pitchFamily="2" charset="0"/>
              </a:rPr>
              <a:t>pas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supprimer</a:t>
            </a:r>
            <a:endParaRPr lang="en-US" sz="5400" dirty="0">
              <a:solidFill>
                <a:srgbClr val="00B0F0"/>
              </a:solidFill>
              <a:latin typeface="Helvetica" pitchFamily="2" charset="0"/>
            </a:endParaRPr>
          </a:p>
          <a:p>
            <a:endParaRPr lang="en-US" sz="5400" dirty="0">
              <a:latin typeface="Helvetica" pitchFamily="2" charset="0"/>
            </a:endParaRPr>
          </a:p>
          <a:p>
            <a:r>
              <a:rPr lang="en-US" sz="5400" dirty="0" err="1">
                <a:latin typeface="Helvetica" pitchFamily="2" charset="0"/>
              </a:rPr>
              <a:t>Mais</a:t>
            </a:r>
            <a:r>
              <a:rPr lang="en-US" sz="5400" dirty="0">
                <a:latin typeface="Helvetica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Helvetica" pitchFamily="2" charset="0"/>
              </a:rPr>
              <a:t>épauler</a:t>
            </a:r>
            <a:endParaRPr lang="en-US" sz="5400" dirty="0">
              <a:solidFill>
                <a:srgbClr val="00B0F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838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D3C85E-3A75-50FD-6578-1CDB3F6A22C3}"/>
              </a:ext>
            </a:extLst>
          </p:cNvPr>
          <p:cNvSpPr txBox="1"/>
          <p:nvPr/>
        </p:nvSpPr>
        <p:spPr>
          <a:xfrm>
            <a:off x="363416" y="1435167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i="1" dirty="0">
                <a:latin typeface="Helvetica" pitchFamily="2" charset="0"/>
              </a:rPr>
              <a:t>La sérologie, utilisée seule est douteuse:</a:t>
            </a:r>
          </a:p>
          <a:p>
            <a:pPr marL="457200" indent="-457200">
              <a:buFontTx/>
              <a:buChar char="-"/>
            </a:pPr>
            <a:endParaRPr lang="fr-FR" sz="4800" dirty="0">
              <a:solidFill>
                <a:srgbClr val="00B0F0"/>
              </a:solidFill>
              <a:latin typeface="Helvetica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Parce qu’elle se positive au contact de l’antigène = mémoire imprimée par la présence d’un infectieux</a:t>
            </a:r>
          </a:p>
          <a:p>
            <a:pPr marL="457200" indent="-457200">
              <a:buFontTx/>
              <a:buChar char="-"/>
            </a:pPr>
            <a:endParaRPr lang="fr-FR" sz="3200" dirty="0">
              <a:solidFill>
                <a:srgbClr val="00B0F0"/>
              </a:solidFill>
              <a:latin typeface="Helvetica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Et peut le rester en tant que tissu cicatriciel jusqu’à toujours</a:t>
            </a:r>
          </a:p>
          <a:p>
            <a:pPr marL="457200" indent="-457200">
              <a:buFontTx/>
              <a:buChar char="-"/>
            </a:pPr>
            <a:endParaRPr lang="fr-FR" sz="3200" dirty="0">
              <a:solidFill>
                <a:srgbClr val="00B0F0"/>
              </a:solidFill>
              <a:latin typeface="Helvetica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Ce qui lui supprime sa valeur diagnostique</a:t>
            </a:r>
          </a:p>
        </p:txBody>
      </p:sp>
    </p:spTree>
    <p:extLst>
      <p:ext uri="{BB962C8B-B14F-4D97-AF65-F5344CB8AC3E}">
        <p14:creationId xmlns:p14="http://schemas.microsoft.com/office/powerpoint/2010/main" val="40085258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B2E76A-2D6C-A02C-6272-EBC450A4B24F}"/>
              </a:ext>
            </a:extLst>
          </p:cNvPr>
          <p:cNvSpPr txBox="1"/>
          <p:nvPr/>
        </p:nvSpPr>
        <p:spPr>
          <a:xfrm>
            <a:off x="261258" y="0"/>
            <a:ext cx="12192000" cy="7048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i="1" dirty="0">
                <a:latin typeface="Helvetica" pitchFamily="2" charset="0"/>
              </a:rPr>
              <a:t>La sérologie prend sa valeur accompagnée de </a:t>
            </a:r>
          </a:p>
          <a:p>
            <a:r>
              <a:rPr lang="fr-FR" sz="4400" i="1" dirty="0">
                <a:latin typeface="Helvetica" pitchFamily="2" charset="0"/>
              </a:rPr>
              <a:t>2 facteurs indispensables:</a:t>
            </a:r>
          </a:p>
          <a:p>
            <a:r>
              <a:rPr lang="fr-FR" sz="2800" i="1" dirty="0">
                <a:solidFill>
                  <a:srgbClr val="00B0F0"/>
                </a:solidFill>
                <a:latin typeface="Helvetica" pitchFamily="2" charset="0"/>
              </a:rPr>
              <a:t> </a:t>
            </a:r>
          </a:p>
          <a:p>
            <a:pPr marL="514350" indent="-514350">
              <a:buAutoNum type="arabicPeriod"/>
            </a:pPr>
            <a:r>
              <a:rPr lang="fr-FR" sz="3200" i="1" dirty="0">
                <a:solidFill>
                  <a:srgbClr val="00B0F0"/>
                </a:solidFill>
                <a:latin typeface="Helvetica" pitchFamily="2" charset="0"/>
              </a:rPr>
              <a:t>Les dysfonctions biologiques – complet sanguin, VS, fonction hépatique, rénale, thyroïdienne, étude du fer, facteurs auto-immunitaires, électrophorèse </a:t>
            </a:r>
          </a:p>
          <a:p>
            <a:pPr marL="514350" indent="-514350">
              <a:buAutoNum type="arabicPeriod"/>
            </a:pPr>
            <a:endParaRPr lang="fr-FR" sz="3200" i="1" dirty="0">
              <a:solidFill>
                <a:srgbClr val="00B0F0"/>
              </a:solidFill>
              <a:latin typeface="Helvetica" pitchFamily="2" charset="0"/>
            </a:endParaRPr>
          </a:p>
          <a:p>
            <a:pPr marL="514350" indent="-514350">
              <a:buAutoNum type="arabicPeriod"/>
            </a:pPr>
            <a:r>
              <a:rPr lang="fr-FR" sz="3200" i="1" dirty="0">
                <a:solidFill>
                  <a:srgbClr val="00B0F0"/>
                </a:solidFill>
                <a:latin typeface="Helvetica" pitchFamily="2" charset="0"/>
              </a:rPr>
              <a:t>La symptomatologie du patient</a:t>
            </a:r>
          </a:p>
          <a:p>
            <a:endParaRPr lang="fr-FR" sz="4400" i="1" dirty="0">
              <a:latin typeface="Helvetica" pitchFamily="2" charset="0"/>
            </a:endParaRPr>
          </a:p>
          <a:p>
            <a:r>
              <a:rPr lang="fr-FR" sz="4400" i="1" dirty="0">
                <a:latin typeface="Helvetica" pitchFamily="2" charset="0"/>
              </a:rPr>
              <a:t>Ce qui nous permet de départager les « </a:t>
            </a:r>
            <a:r>
              <a:rPr lang="fr-FR" sz="4400" i="1" dirty="0">
                <a:solidFill>
                  <a:srgbClr val="00B0F0"/>
                </a:solidFill>
                <a:latin typeface="Helvetica" pitchFamily="2" charset="0"/>
              </a:rPr>
              <a:t>malades</a:t>
            </a:r>
            <a:r>
              <a:rPr lang="fr-FR" sz="4400" i="1" dirty="0">
                <a:latin typeface="Helvetica" pitchFamily="2" charset="0"/>
              </a:rPr>
              <a:t> » des « </a:t>
            </a:r>
            <a:r>
              <a:rPr lang="fr-FR" sz="4400" i="1" dirty="0">
                <a:solidFill>
                  <a:srgbClr val="00B0F0"/>
                </a:solidFill>
                <a:latin typeface="Helvetica" pitchFamily="2" charset="0"/>
              </a:rPr>
              <a:t>réactifs </a:t>
            </a:r>
            <a:r>
              <a:rPr lang="fr-FR" sz="4400" i="1" dirty="0">
                <a:latin typeface="Helvetica" pitchFamily="2" charset="0"/>
              </a:rPr>
              <a:t>» sans trop de risques</a:t>
            </a:r>
          </a:p>
        </p:txBody>
      </p:sp>
    </p:spTree>
    <p:extLst>
      <p:ext uri="{BB962C8B-B14F-4D97-AF65-F5344CB8AC3E}">
        <p14:creationId xmlns:p14="http://schemas.microsoft.com/office/powerpoint/2010/main" val="1926174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300" y="0"/>
            <a:ext cx="11235657" cy="198868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fr-FR" i="1" dirty="0">
                <a:latin typeface="Helvetica" pitchFamily="2" charset="0"/>
              </a:rPr>
              <a:t>La sérologie</a:t>
            </a:r>
            <a:br>
              <a:rPr lang="fr-FR" i="1" dirty="0">
                <a:latin typeface="Helvetica" pitchFamily="2" charset="0"/>
              </a:rPr>
            </a:br>
            <a:r>
              <a:rPr lang="fr-FR" sz="3600" dirty="0">
                <a:solidFill>
                  <a:srgbClr val="00B0F0"/>
                </a:solidFill>
                <a:latin typeface="Helvetica" pitchFamily="2" charset="0"/>
              </a:rPr>
              <a:t>La présence d’IgG ou d’IgM est:</a:t>
            </a:r>
            <a:br>
              <a:rPr lang="fr-FR" sz="2400" dirty="0">
                <a:solidFill>
                  <a:srgbClr val="00B0F0"/>
                </a:solidFill>
                <a:latin typeface="Helvetica" pitchFamily="2" charset="0"/>
              </a:rPr>
            </a:br>
            <a:endParaRPr lang="fr-FR" sz="2400" dirty="0">
              <a:solidFill>
                <a:srgbClr val="00B0F0"/>
              </a:solidFill>
              <a:latin typeface="Helvetica" pitchFamily="2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211906">
            <a:off x="9687501" y="-444812"/>
            <a:ext cx="1625501" cy="2784464"/>
          </a:xfrm>
          <a:prstGeom prst="ellipse">
            <a:avLst/>
          </a:prstGeom>
          <a:ln>
            <a:solidFill>
              <a:schemeClr val="tx1"/>
            </a:solidFill>
            <a:prstDash val="sysDot"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1519" y="1564634"/>
            <a:ext cx="12130481" cy="5024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latin typeface="Helvetica" pitchFamily="2" charset="0"/>
              </a:rPr>
              <a:t>La signature du passage des organismes intra-cellulaires obligés ou non </a:t>
            </a:r>
            <a:endParaRPr lang="nb-NO" sz="2400" dirty="0">
              <a:latin typeface="Helvetica" pitchFamily="2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latin typeface="Helvetica" pitchFamily="2" charset="0"/>
              </a:rPr>
              <a:t>Sous formes vasculaires( IgM), et sous formes tissulaires (IgG) </a:t>
            </a:r>
            <a:r>
              <a:rPr lang="fr-FR" sz="1600" i="1" dirty="0">
                <a:latin typeface="Helvetica" pitchFamily="2" charset="0"/>
              </a:rPr>
              <a:t>phénomène dicté par leur taille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latin typeface="Helvetica" pitchFamily="2" charset="0"/>
              </a:rPr>
              <a:t>Les biofilms, appelés cystes autrefois, sont des amalgames protégeant les formes dormantes – </a:t>
            </a:r>
            <a:r>
              <a:rPr lang="fr-FR" sz="2400" i="1" dirty="0">
                <a:latin typeface="Helvetica" pitchFamily="2" charset="0"/>
              </a:rPr>
              <a:t>la mode d’aujourd’hui est de les traiter au Flagyl  3X /semaine, base scientifique?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latin typeface="Helvetica" pitchFamily="2" charset="0"/>
              </a:rPr>
              <a:t>Ces amalgames sont souvent pris pour des cancers en Imagerie Médicale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latin typeface="Helvetica" pitchFamily="2" charset="0"/>
              </a:rPr>
              <a:t>Principalement au niveau des poumons, du cerveau, de la colonne vertébrale, des intestins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latin typeface="Helvetica" pitchFamily="2" charset="0"/>
              </a:rPr>
              <a:t>Idem pour les œufs de bilharziose contenus dans une enveloppe </a:t>
            </a:r>
            <a:r>
              <a:rPr lang="fr-FR" sz="2400" dirty="0" err="1">
                <a:latin typeface="Helvetica" pitchFamily="2" charset="0"/>
              </a:rPr>
              <a:t>fibrotique</a:t>
            </a:r>
            <a:endParaRPr lang="fr-FR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438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729C6D-1CED-CA37-6AA9-875AFC63B43C}"/>
              </a:ext>
            </a:extLst>
          </p:cNvPr>
          <p:cNvSpPr txBox="1"/>
          <p:nvPr/>
        </p:nvSpPr>
        <p:spPr>
          <a:xfrm>
            <a:off x="-1" y="397401"/>
            <a:ext cx="8262257" cy="60631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sz="5400" i="1" dirty="0">
                <a:latin typeface="Helvetica" pitchFamily="2" charset="0"/>
              </a:rPr>
              <a:t>La sérologie:</a:t>
            </a:r>
          </a:p>
          <a:p>
            <a:pPr marL="457200" indent="-457200">
              <a:buFontTx/>
              <a:buChar char="-"/>
            </a:pPr>
            <a:endParaRPr lang="fr-FR" sz="2800" i="1" dirty="0">
              <a:solidFill>
                <a:srgbClr val="00B0F0"/>
              </a:solidFill>
              <a:latin typeface="Helvetica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2800" i="1" dirty="0">
                <a:solidFill>
                  <a:srgbClr val="00B0F0"/>
                </a:solidFill>
                <a:latin typeface="Helvetica" pitchFamily="2" charset="0"/>
              </a:rPr>
              <a:t>Enfant pauvre de la recherche médicale?</a:t>
            </a:r>
          </a:p>
          <a:p>
            <a:pPr marL="457200" indent="-457200">
              <a:buFontTx/>
              <a:buChar char="-"/>
            </a:pPr>
            <a:endParaRPr lang="fr-FR" sz="2800" i="1" dirty="0">
              <a:solidFill>
                <a:srgbClr val="00B0F0"/>
              </a:solidFill>
              <a:latin typeface="Helvetica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2800" i="1" dirty="0">
                <a:solidFill>
                  <a:srgbClr val="00B0F0"/>
                </a:solidFill>
                <a:latin typeface="Helvetica" pitchFamily="2" charset="0"/>
              </a:rPr>
              <a:t>Remplacée par des tests innovatifs </a:t>
            </a:r>
          </a:p>
          <a:p>
            <a:pPr marL="457200" indent="-457200">
              <a:buFontTx/>
              <a:buChar char="-"/>
            </a:pPr>
            <a:endParaRPr lang="fr-FR" sz="2800" i="1" dirty="0">
              <a:solidFill>
                <a:srgbClr val="00B0F0"/>
              </a:solidFill>
              <a:latin typeface="Helvetica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2800" i="1" dirty="0">
                <a:solidFill>
                  <a:srgbClr val="00B0F0"/>
                </a:solidFill>
                <a:latin typeface="Helvetica" pitchFamily="2" charset="0"/>
              </a:rPr>
              <a:t>Changeants, imprécis pour être plus précis </a:t>
            </a:r>
          </a:p>
          <a:p>
            <a:pPr marL="457200" indent="-457200">
              <a:buFontTx/>
              <a:buChar char="-"/>
            </a:pPr>
            <a:endParaRPr lang="fr-FR" sz="2800" i="1" dirty="0">
              <a:solidFill>
                <a:srgbClr val="00B0F0"/>
              </a:solidFill>
              <a:latin typeface="Helvetica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2800" i="1" dirty="0">
                <a:solidFill>
                  <a:srgbClr val="00B0F0"/>
                </a:solidFill>
                <a:latin typeface="Helvetica" pitchFamily="2" charset="0"/>
              </a:rPr>
              <a:t>De plus en plus lucratifs</a:t>
            </a:r>
          </a:p>
          <a:p>
            <a:pPr marL="457200" indent="-457200">
              <a:buFontTx/>
              <a:buChar char="-"/>
            </a:pPr>
            <a:endParaRPr lang="fr-FR" sz="2800" i="1" dirty="0">
              <a:solidFill>
                <a:srgbClr val="00B0F0"/>
              </a:solidFill>
              <a:latin typeface="Helvetica" pitchFamily="2" charset="0"/>
            </a:endParaRPr>
          </a:p>
          <a:p>
            <a:pPr marL="457200" indent="-457200">
              <a:buFontTx/>
              <a:buChar char="-"/>
            </a:pPr>
            <a:r>
              <a:rPr lang="fr-FR" sz="2800" i="1" dirty="0">
                <a:solidFill>
                  <a:srgbClr val="00B0F0"/>
                </a:solidFill>
                <a:latin typeface="Helvetica" pitchFamily="2" charset="0"/>
              </a:rPr>
              <a:t>Pour revenir confirmer le diagnostic par la </a:t>
            </a:r>
            <a:r>
              <a:rPr lang="fr-FR" sz="5400" i="1" dirty="0">
                <a:latin typeface="Helvetica" pitchFamily="2" charset="0"/>
              </a:rPr>
              <a:t>sérologie</a:t>
            </a:r>
            <a:endParaRPr lang="fr-FR" sz="5400" i="1" dirty="0">
              <a:solidFill>
                <a:srgbClr val="00B0F0"/>
              </a:solidFill>
              <a:latin typeface="Helvetica" pitchFamily="2" charset="0"/>
            </a:endParaRPr>
          </a:p>
        </p:txBody>
      </p:sp>
      <p:pic>
        <p:nvPicPr>
          <p:cNvPr id="4" name="Picture 3" descr="Stethoscope and money on a white surface&#10;&#10;Description automatically generated">
            <a:extLst>
              <a:ext uri="{FF2B5EF4-FFF2-40B4-BE49-F238E27FC236}">
                <a16:creationId xmlns:a16="http://schemas.microsoft.com/office/drawing/2014/main" id="{67D21214-3EDA-EE44-80E5-FAFE479FC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640" y="1137495"/>
            <a:ext cx="3016738" cy="512593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alpha val="0"/>
              </a:schemeClr>
            </a:solidFill>
          </a:ln>
          <a:effectLst>
            <a:glow rad="1905000">
              <a:schemeClr val="bg1"/>
            </a:glow>
            <a:softEdge rad="476724"/>
          </a:effectLst>
        </p:spPr>
      </p:pic>
    </p:spTree>
    <p:extLst>
      <p:ext uri="{BB962C8B-B14F-4D97-AF65-F5344CB8AC3E}">
        <p14:creationId xmlns:p14="http://schemas.microsoft.com/office/powerpoint/2010/main" val="4291316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A4D5EF-E142-3048-86D3-C910EC098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0"/>
            <a:ext cx="4522787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211B31-BDAF-6E4F-AAA7-7D035AE23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08912" y="0"/>
            <a:ext cx="4686300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F4C77D-D916-EE4B-808A-A81D8D85C233}"/>
              </a:ext>
            </a:extLst>
          </p:cNvPr>
          <p:cNvSpPr txBox="1"/>
          <p:nvPr/>
        </p:nvSpPr>
        <p:spPr>
          <a:xfrm>
            <a:off x="199678" y="1643063"/>
            <a:ext cx="2609112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A l’heure </a:t>
            </a:r>
          </a:p>
          <a:p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Actuelle</a:t>
            </a:r>
          </a:p>
          <a:p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Toujours </a:t>
            </a:r>
          </a:p>
          <a:p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De mise</a:t>
            </a:r>
          </a:p>
          <a:p>
            <a:r>
              <a:rPr lang="fr-FR" sz="4000" dirty="0">
                <a:solidFill>
                  <a:srgbClr val="00B0F0"/>
                </a:solidFill>
                <a:latin typeface="Helvetica" pitchFamily="2" charset="0"/>
              </a:rPr>
              <a:t> à </a:t>
            </a:r>
            <a:r>
              <a:rPr lang="fr-FR" sz="6000" dirty="0">
                <a:solidFill>
                  <a:srgbClr val="00B0F0"/>
                </a:solidFill>
                <a:latin typeface="Helvetica" pitchFamily="2" charset="0"/>
              </a:rPr>
              <a:t>Tunis</a:t>
            </a:r>
          </a:p>
        </p:txBody>
      </p:sp>
    </p:spTree>
    <p:extLst>
      <p:ext uri="{BB962C8B-B14F-4D97-AF65-F5344CB8AC3E}">
        <p14:creationId xmlns:p14="http://schemas.microsoft.com/office/powerpoint/2010/main" val="12002173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rousel crash blue_1">
            <a:hlinkClick r:id="" action="ppaction://media"/>
            <a:extLst>
              <a:ext uri="{FF2B5EF4-FFF2-40B4-BE49-F238E27FC236}">
                <a16:creationId xmlns:a16="http://schemas.microsoft.com/office/drawing/2014/main" id="{E0F2E2E5-5101-FA82-F07F-F8705FD4DC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7" y="635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087750-37DA-E04A-8AF1-31D638009236}"/>
              </a:ext>
            </a:extLst>
          </p:cNvPr>
          <p:cNvSpPr txBox="1"/>
          <p:nvPr/>
        </p:nvSpPr>
        <p:spPr>
          <a:xfrm>
            <a:off x="1988403" y="5079711"/>
            <a:ext cx="3873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Helvetica" pitchFamily="2" charset="0"/>
              </a:rPr>
              <a:t>La maladie de Lyme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4A050C-71F3-8644-AFD9-CB09CDBC6454}"/>
              </a:ext>
            </a:extLst>
          </p:cNvPr>
          <p:cNvSpPr txBox="1"/>
          <p:nvPr/>
        </p:nvSpPr>
        <p:spPr>
          <a:xfrm>
            <a:off x="7534609" y="5079711"/>
            <a:ext cx="1710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Helvetica" pitchFamily="2" charset="0"/>
              </a:rPr>
              <a:t>Les 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434" y="18460"/>
            <a:ext cx="12137271" cy="1222170"/>
          </a:xfrm>
        </p:spPr>
        <p:txBody>
          <a:bodyPr>
            <a:normAutofit fontScale="90000"/>
          </a:bodyPr>
          <a:lstStyle/>
          <a:p>
            <a:pPr algn="l"/>
            <a:r>
              <a:rPr lang="fr-FR" sz="3600" i="1" dirty="0"/>
              <a:t> Après avoir identifié les bactéries, constater leur passage intracellulaire obligatoire:</a:t>
            </a:r>
            <a:br>
              <a:rPr lang="fr-FR" sz="2400" i="1" dirty="0"/>
            </a:br>
            <a:endParaRPr lang="fr-FR" sz="24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27434" y="1044877"/>
            <a:ext cx="9573455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Par phagocytose( </a:t>
            </a:r>
            <a:r>
              <a:rPr lang="fr-FR" sz="2400" dirty="0" err="1">
                <a:solidFill>
                  <a:srgbClr val="00B0F0"/>
                </a:solidFill>
                <a:latin typeface="Helvetica" pitchFamily="2" charset="0"/>
              </a:rPr>
              <a:t>macrophages,lysosomes</a:t>
            </a: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)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Ce qui leur donne libre accès aux mitochondries, frigos cellulaires 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Qu’ils vident au passage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De même que le cytoplasme et le noyau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Ce qui les force à migrer vers d’autres cellules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Voire d’autres tissus</a:t>
            </a:r>
          </a:p>
          <a:p>
            <a:endParaRPr lang="fr-FR" sz="2400" i="1" dirty="0">
              <a:solidFill>
                <a:srgbClr val="00B0F0"/>
              </a:solidFill>
              <a:latin typeface="Helvetica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68276"/>
          <a:stretch/>
        </p:blipFill>
        <p:spPr>
          <a:xfrm>
            <a:off x="6743126" y="1081648"/>
            <a:ext cx="5321440" cy="609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2266" y="2435628"/>
            <a:ext cx="5702300" cy="162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46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AF411E-5C02-98AD-926B-5B1E46204B06}"/>
              </a:ext>
            </a:extLst>
          </p:cNvPr>
          <p:cNvSpPr txBox="1"/>
          <p:nvPr/>
        </p:nvSpPr>
        <p:spPr>
          <a:xfrm>
            <a:off x="0" y="0"/>
            <a:ext cx="12192000" cy="677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dirty="0">
                <a:solidFill>
                  <a:srgbClr val="00B0F0"/>
                </a:solidFill>
                <a:latin typeface="Helvetica" pitchFamily="2" charset="0"/>
              </a:rPr>
              <a:t>Où le même processus se répète mensuellement </a:t>
            </a:r>
          </a:p>
          <a:p>
            <a:pPr marL="571500" indent="-571500">
              <a:buFontTx/>
              <a:buChar char="-"/>
            </a:pPr>
            <a:r>
              <a:rPr lang="fr-FR" sz="4000" dirty="0">
                <a:latin typeface="Helvetica" pitchFamily="2" charset="0"/>
              </a:rPr>
              <a:t>« Etudes sur cochons d’Inde </a:t>
            </a:r>
            <a:r>
              <a:rPr lang="fr-FR" sz="4000" i="1" dirty="0">
                <a:latin typeface="Helvetica" pitchFamily="2" charset="0"/>
              </a:rPr>
              <a:t>» </a:t>
            </a:r>
            <a:r>
              <a:rPr lang="fr-FR" sz="4000" dirty="0">
                <a:latin typeface="Helvetica" pitchFamily="2" charset="0"/>
              </a:rPr>
              <a:t>1980 </a:t>
            </a:r>
          </a:p>
          <a:p>
            <a:r>
              <a:rPr lang="fr-FR" sz="4000" dirty="0" err="1">
                <a:latin typeface="Helvetica" pitchFamily="2" charset="0"/>
              </a:rPr>
              <a:t>P.Giroud</a:t>
            </a:r>
            <a:r>
              <a:rPr lang="fr-FR" sz="4000" dirty="0">
                <a:latin typeface="Helvetica" pitchFamily="2" charset="0"/>
              </a:rPr>
              <a:t>, </a:t>
            </a:r>
            <a:r>
              <a:rPr lang="fr-FR" sz="4000" dirty="0" err="1">
                <a:latin typeface="Helvetica" pitchFamily="2" charset="0"/>
              </a:rPr>
              <a:t>J.B.Jadin</a:t>
            </a:r>
            <a:endParaRPr lang="fr-FR" sz="4000" dirty="0">
              <a:latin typeface="Helvetica" pitchFamily="2" charset="0"/>
            </a:endParaRPr>
          </a:p>
          <a:p>
            <a:endParaRPr lang="fr-FR" sz="4000" i="1" dirty="0">
              <a:latin typeface="Helvetica" pitchFamily="2" charset="0"/>
            </a:endParaRPr>
          </a:p>
          <a:p>
            <a:r>
              <a:rPr lang="fr-FR" sz="4000" i="1" dirty="0">
                <a:latin typeface="Helvetica" pitchFamily="2" charset="0"/>
              </a:rPr>
              <a:t>- « A propos des rickettsies et néo rickettsies »</a:t>
            </a:r>
            <a:r>
              <a:rPr lang="fr-FR" sz="4000" dirty="0">
                <a:latin typeface="Helvetica" pitchFamily="2" charset="0"/>
              </a:rPr>
              <a:t> 1986 </a:t>
            </a:r>
            <a:r>
              <a:rPr lang="fr-FR" sz="4000" dirty="0" err="1">
                <a:latin typeface="Helvetica" pitchFamily="2" charset="0"/>
              </a:rPr>
              <a:t>J.B.Jadin</a:t>
            </a:r>
            <a:endParaRPr lang="fr-FR" sz="4000" dirty="0">
              <a:latin typeface="Helvetica" pitchFamily="2" charset="0"/>
            </a:endParaRPr>
          </a:p>
          <a:p>
            <a:pPr algn="ctr">
              <a:lnSpc>
                <a:spcPct val="150000"/>
              </a:lnSpc>
            </a:pPr>
            <a:endParaRPr lang="fr-FR" sz="4000" i="1" dirty="0">
              <a:latin typeface="Helvetica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i="1" dirty="0">
                <a:latin typeface="Helvetica" pitchFamily="2" charset="0"/>
              </a:rPr>
              <a:t>Et quelques 300 publications des mêmes auteurs …</a:t>
            </a:r>
          </a:p>
        </p:txBody>
      </p:sp>
    </p:spTree>
    <p:extLst>
      <p:ext uri="{BB962C8B-B14F-4D97-AF65-F5344CB8AC3E}">
        <p14:creationId xmlns:p14="http://schemas.microsoft.com/office/powerpoint/2010/main" val="16021598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2A4980-D8C3-EA45-9978-4F08B60772FF}"/>
              </a:ext>
            </a:extLst>
          </p:cNvPr>
          <p:cNvSpPr txBox="1"/>
          <p:nvPr/>
        </p:nvSpPr>
        <p:spPr>
          <a:xfrm>
            <a:off x="197005" y="379141"/>
            <a:ext cx="1179799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D’où le succès du traitement mensuel </a:t>
            </a:r>
          </a:p>
          <a:p>
            <a:pPr marL="285750" indent="-285750">
              <a:buFontTx/>
              <a:buChar char="-"/>
            </a:pPr>
            <a:r>
              <a:rPr lang="fr-FR" sz="4000" dirty="0">
                <a:latin typeface="Helvetica" pitchFamily="2" charset="0"/>
              </a:rPr>
              <a:t>De 7 jours/mois</a:t>
            </a:r>
          </a:p>
          <a:p>
            <a:pPr marL="285750" indent="-285750">
              <a:buFontTx/>
              <a:buChar char="-"/>
            </a:pPr>
            <a:r>
              <a:rPr lang="fr-FR" sz="4000" dirty="0">
                <a:latin typeface="Helvetica" pitchFamily="2" charset="0"/>
              </a:rPr>
              <a:t>A l’aide d’un bactériostatique combiné avec un bactéricide</a:t>
            </a:r>
          </a:p>
          <a:p>
            <a:pPr marL="285750" indent="-285750">
              <a:buFontTx/>
              <a:buChar char="-"/>
            </a:pPr>
            <a:r>
              <a:rPr lang="fr-FR" sz="4000" dirty="0">
                <a:latin typeface="Helvetica" pitchFamily="2" charset="0"/>
              </a:rPr>
              <a:t>En alternance pour éviter: </a:t>
            </a:r>
          </a:p>
          <a:p>
            <a:r>
              <a:rPr lang="fr-FR" sz="4000" dirty="0">
                <a:latin typeface="Helvetica" pitchFamily="2" charset="0"/>
              </a:rPr>
              <a:t>           1. mutation bactérienne</a:t>
            </a:r>
          </a:p>
          <a:p>
            <a:r>
              <a:rPr lang="fr-FR" sz="4000" dirty="0">
                <a:latin typeface="Helvetica" pitchFamily="2" charset="0"/>
              </a:rPr>
              <a:t>			 2. destruction de tissus sains</a:t>
            </a:r>
          </a:p>
          <a:p>
            <a:r>
              <a:rPr lang="fr-FR" sz="4000" dirty="0">
                <a:latin typeface="Helvetica" pitchFamily="2" charset="0"/>
              </a:rPr>
              <a:t>			 3. perturbations du </a:t>
            </a:r>
            <a:r>
              <a:rPr lang="fr-FR" sz="4000" dirty="0" err="1">
                <a:latin typeface="Helvetica" pitchFamily="2" charset="0"/>
              </a:rPr>
              <a:t>microbiome</a:t>
            </a:r>
            <a:endParaRPr lang="fr-FR" sz="4000" dirty="0">
              <a:latin typeface="Helvetica" pitchFamily="2" charset="0"/>
            </a:endParaRPr>
          </a:p>
          <a:p>
            <a:endParaRPr lang="fr-FR" sz="4000" dirty="0">
              <a:latin typeface="Helvetica" pitchFamily="2" charset="0"/>
            </a:endParaRPr>
          </a:p>
          <a:p>
            <a:r>
              <a:rPr lang="fr-FR" sz="3200" i="1" dirty="0">
                <a:solidFill>
                  <a:srgbClr val="00B0F0"/>
                </a:solidFill>
                <a:latin typeface="Helvetica" pitchFamily="2" charset="0"/>
              </a:rPr>
              <a:t>Pour plus de détails, voir mon </a:t>
            </a:r>
            <a:r>
              <a:rPr lang="fr-FR" sz="3200" i="1" dirty="0" err="1">
                <a:solidFill>
                  <a:srgbClr val="00B0F0"/>
                </a:solidFill>
                <a:latin typeface="Helvetica" pitchFamily="2" charset="0"/>
              </a:rPr>
              <a:t>website</a:t>
            </a:r>
            <a:r>
              <a:rPr lang="fr-FR" sz="3200" i="1" dirty="0">
                <a:solidFill>
                  <a:srgbClr val="00B0F0"/>
                </a:solidFill>
                <a:latin typeface="Helvetica" pitchFamily="2" charset="0"/>
              </a:rPr>
              <a:t> </a:t>
            </a:r>
            <a:r>
              <a:rPr lang="fr-FR" sz="3200" i="1" dirty="0" err="1">
                <a:solidFill>
                  <a:srgbClr val="00B0F0"/>
                </a:solidFill>
                <a:latin typeface="Helvetica" pitchFamily="2" charset="0"/>
              </a:rPr>
              <a:t>cecilejadin.com</a:t>
            </a:r>
            <a:endParaRPr lang="fr-FR" sz="3200" i="1" dirty="0">
              <a:solidFill>
                <a:srgbClr val="00B0F0"/>
              </a:solidFill>
              <a:latin typeface="Helvetica" pitchFamily="2" charset="0"/>
            </a:endParaRPr>
          </a:p>
          <a:p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4665342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36" y="0"/>
            <a:ext cx="12028564" cy="7092176"/>
          </a:xfrm>
        </p:spPr>
        <p:txBody>
          <a:bodyPr>
            <a:normAutofit/>
          </a:bodyPr>
          <a:lstStyle/>
          <a:p>
            <a:pPr algn="ctr"/>
            <a:r>
              <a:rPr lang="fr-FR" sz="5300" dirty="0"/>
              <a:t>Utilité d’un anti malarien ( Quinine): </a:t>
            </a:r>
            <a:br>
              <a:rPr lang="fr-FR" sz="3600" dirty="0"/>
            </a:br>
            <a:r>
              <a:rPr lang="fr-FR" sz="3600" dirty="0">
                <a:solidFill>
                  <a:srgbClr val="00B0F0"/>
                </a:solidFill>
              </a:rPr>
              <a:t>- </a:t>
            </a:r>
            <a:r>
              <a:rPr lang="fr-FR" sz="2800" dirty="0">
                <a:solidFill>
                  <a:srgbClr val="00B0F0"/>
                </a:solidFill>
                <a:latin typeface="Helvetica" pitchFamily="2" charset="0"/>
              </a:rPr>
              <a:t>Annuler le mécanisme de </a:t>
            </a:r>
            <a:r>
              <a:rPr lang="fr-FR" sz="2800" b="1" i="1" dirty="0" err="1">
                <a:solidFill>
                  <a:srgbClr val="00B0F0"/>
                </a:solidFill>
                <a:latin typeface="Helvetica" pitchFamily="2" charset="0"/>
              </a:rPr>
              <a:t>copycat</a:t>
            </a:r>
            <a:r>
              <a:rPr lang="fr-FR" sz="2800" dirty="0">
                <a:solidFill>
                  <a:srgbClr val="00B0F0"/>
                </a:solidFill>
                <a:latin typeface="Helvetica" pitchFamily="2" charset="0"/>
              </a:rPr>
              <a:t> employé par les agents pathogènes pour se soustraire au système immunitaire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36" y="1943965"/>
            <a:ext cx="10459842" cy="369105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7" t="46437" r="10788" b="43816"/>
          <a:stretch/>
        </p:blipFill>
        <p:spPr>
          <a:xfrm>
            <a:off x="7037420" y="5001745"/>
            <a:ext cx="4408038" cy="2774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629C04-3FD2-144E-BE51-FFEB1F60301A}"/>
              </a:ext>
            </a:extLst>
          </p:cNvPr>
          <p:cNvSpPr txBox="1"/>
          <p:nvPr/>
        </p:nvSpPr>
        <p:spPr>
          <a:xfrm>
            <a:off x="602165" y="5835741"/>
            <a:ext cx="93826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B0F0"/>
                </a:solidFill>
                <a:latin typeface="Helvetica" pitchFamily="2" charset="0"/>
              </a:rPr>
              <a:t>- À ne pas prescrire en même temps que les antibiotiques</a:t>
            </a:r>
          </a:p>
        </p:txBody>
      </p:sp>
    </p:spTree>
    <p:extLst>
      <p:ext uri="{BB962C8B-B14F-4D97-AF65-F5344CB8AC3E}">
        <p14:creationId xmlns:p14="http://schemas.microsoft.com/office/powerpoint/2010/main" val="15685888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C6F10E-C152-674F-B919-66309957CE87}"/>
              </a:ext>
            </a:extLst>
          </p:cNvPr>
          <p:cNvSpPr txBox="1"/>
          <p:nvPr/>
        </p:nvSpPr>
        <p:spPr>
          <a:xfrm>
            <a:off x="0" y="178420"/>
            <a:ext cx="1196897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Helvetica" pitchFamily="2" charset="0"/>
              </a:rPr>
              <a:t>A </a:t>
            </a:r>
            <a:r>
              <a:rPr lang="en-US" sz="4000" dirty="0" err="1">
                <a:latin typeface="Helvetica" pitchFamily="2" charset="0"/>
              </a:rPr>
              <a:t>l’opposé</a:t>
            </a:r>
            <a:r>
              <a:rPr lang="en-US" sz="4000" dirty="0">
                <a:latin typeface="Helvetica" pitchFamily="2" charset="0"/>
              </a:rPr>
              <a:t> du </a:t>
            </a:r>
            <a:r>
              <a:rPr lang="en-US" sz="4000" dirty="0" err="1">
                <a:latin typeface="Helvetica" pitchFamily="2" charset="0"/>
              </a:rPr>
              <a:t>proverbe</a:t>
            </a:r>
            <a:r>
              <a:rPr lang="en-US" sz="4000" dirty="0">
                <a:latin typeface="Helvetica" pitchFamily="2" charset="0"/>
              </a:rPr>
              <a:t> </a:t>
            </a:r>
            <a:r>
              <a:rPr lang="en-US" sz="4000" dirty="0" err="1">
                <a:latin typeface="Helvetica" pitchFamily="2" charset="0"/>
              </a:rPr>
              <a:t>américain</a:t>
            </a:r>
            <a:r>
              <a:rPr lang="en-US" sz="4000" dirty="0">
                <a:latin typeface="Helvetica" pitchFamily="2" charset="0"/>
              </a:rPr>
              <a:t>:</a:t>
            </a:r>
          </a:p>
          <a:p>
            <a:endParaRPr lang="en-US" sz="3600" dirty="0">
              <a:latin typeface="Helvetica" pitchFamily="2" charset="0"/>
            </a:endParaRPr>
          </a:p>
          <a:p>
            <a:pPr algn="ctr"/>
            <a:r>
              <a:rPr lang="en-US" sz="6000" dirty="0">
                <a:solidFill>
                  <a:srgbClr val="00B0F0"/>
                </a:solidFill>
                <a:latin typeface="Helvetica" pitchFamily="2" charset="0"/>
              </a:rPr>
              <a:t>Si </a:t>
            </a:r>
            <a:r>
              <a:rPr lang="en-US" sz="6000" dirty="0" err="1">
                <a:solidFill>
                  <a:srgbClr val="00B0F0"/>
                </a:solidFill>
                <a:latin typeface="Helvetica" pitchFamily="2" charset="0"/>
              </a:rPr>
              <a:t>tu</a:t>
            </a:r>
            <a:r>
              <a:rPr lang="en-US" sz="6000" dirty="0">
                <a:solidFill>
                  <a:srgbClr val="00B0F0"/>
                </a:solidFill>
                <a:latin typeface="Helvetica" pitchFamily="2" charset="0"/>
              </a:rPr>
              <a:t> rencontres </a:t>
            </a:r>
            <a:r>
              <a:rPr lang="en-US" sz="6000" dirty="0" err="1">
                <a:solidFill>
                  <a:srgbClr val="00B0F0"/>
                </a:solidFill>
                <a:latin typeface="Helvetica" pitchFamily="2" charset="0"/>
              </a:rPr>
              <a:t>quelqu’un</a:t>
            </a:r>
            <a:r>
              <a:rPr lang="en-US" sz="6000" dirty="0">
                <a:solidFill>
                  <a:srgbClr val="00B0F0"/>
                </a:solidFill>
                <a:latin typeface="Helvetica" pitchFamily="2" charset="0"/>
              </a:rPr>
              <a:t> qui </a:t>
            </a:r>
            <a:r>
              <a:rPr lang="en-US" sz="6000" dirty="0" err="1">
                <a:solidFill>
                  <a:srgbClr val="00B0F0"/>
                </a:solidFill>
                <a:latin typeface="Helvetica" pitchFamily="2" charset="0"/>
              </a:rPr>
              <a:t>sait</a:t>
            </a:r>
            <a:r>
              <a:rPr lang="en-US" sz="6000" dirty="0">
                <a:solidFill>
                  <a:srgbClr val="00B0F0"/>
                </a:solidFill>
                <a:latin typeface="Helvetica" pitchFamily="2" charset="0"/>
              </a:rPr>
              <a:t>,</a:t>
            </a:r>
          </a:p>
          <a:p>
            <a:pPr algn="ctr"/>
            <a:r>
              <a:rPr lang="en-US" sz="6000" dirty="0" err="1">
                <a:solidFill>
                  <a:srgbClr val="00B0F0"/>
                </a:solidFill>
                <a:latin typeface="Helvetica" pitchFamily="2" charset="0"/>
              </a:rPr>
              <a:t>Enfuie-toi</a:t>
            </a:r>
            <a:endParaRPr lang="en-US" sz="6000" dirty="0">
              <a:solidFill>
                <a:srgbClr val="00B0F0"/>
              </a:solidFill>
              <a:latin typeface="Helvetica" pitchFamily="2" charset="0"/>
            </a:endParaRPr>
          </a:p>
          <a:p>
            <a:endParaRPr lang="en-US" sz="6000" dirty="0">
              <a:solidFill>
                <a:srgbClr val="00B0F0"/>
              </a:solidFill>
              <a:latin typeface="Helvetica" pitchFamily="2" charset="0"/>
            </a:endParaRPr>
          </a:p>
          <a:p>
            <a:r>
              <a:rPr lang="en-US" sz="4000" dirty="0">
                <a:latin typeface="Helvetica" pitchFamily="2" charset="0"/>
              </a:rPr>
              <a:t> Il </a:t>
            </a:r>
            <a:r>
              <a:rPr lang="en-US" sz="4000" dirty="0" err="1">
                <a:latin typeface="Helvetica" pitchFamily="2" charset="0"/>
              </a:rPr>
              <a:t>n’y</a:t>
            </a:r>
            <a:r>
              <a:rPr lang="en-US" sz="4000" dirty="0">
                <a:latin typeface="Helvetica" pitchFamily="2" charset="0"/>
              </a:rPr>
              <a:t> a que la </a:t>
            </a:r>
            <a:r>
              <a:rPr lang="en-US" sz="4000" dirty="0" err="1">
                <a:latin typeface="Helvetica" pitchFamily="2" charset="0"/>
              </a:rPr>
              <a:t>nouveauté</a:t>
            </a:r>
            <a:r>
              <a:rPr lang="en-US" sz="4000" dirty="0">
                <a:latin typeface="Helvetica" pitchFamily="2" charset="0"/>
              </a:rPr>
              <a:t> </a:t>
            </a:r>
            <a:r>
              <a:rPr lang="en-US" sz="4000" dirty="0" err="1">
                <a:latin typeface="Helvetica" pitchFamily="2" charset="0"/>
              </a:rPr>
              <a:t>médicale</a:t>
            </a:r>
            <a:r>
              <a:rPr lang="en-US" sz="4000" dirty="0">
                <a:latin typeface="Helvetica" pitchFamily="2" charset="0"/>
              </a:rPr>
              <a:t> qui </a:t>
            </a:r>
            <a:r>
              <a:rPr lang="en-US" sz="4000" dirty="0" err="1">
                <a:latin typeface="Helvetica" pitchFamily="2" charset="0"/>
              </a:rPr>
              <a:t>compte</a:t>
            </a:r>
            <a:r>
              <a:rPr lang="en-US" sz="4000" dirty="0">
                <a:latin typeface="Helvetica" pitchFamily="2" charset="0"/>
              </a:rPr>
              <a:t> dans </a:t>
            </a:r>
          </a:p>
          <a:p>
            <a:r>
              <a:rPr lang="en-US" sz="4000" dirty="0">
                <a:latin typeface="Helvetica" pitchFamily="2" charset="0"/>
              </a:rPr>
              <a:t>de </a:t>
            </a:r>
            <a:r>
              <a:rPr lang="en-US" sz="4000" dirty="0" err="1">
                <a:latin typeface="Helvetica" pitchFamily="2" charset="0"/>
              </a:rPr>
              <a:t>nombreux</a:t>
            </a:r>
            <a:r>
              <a:rPr lang="en-US" sz="4000" dirty="0">
                <a:latin typeface="Helvetica" pitchFamily="2" charset="0"/>
              </a:rPr>
              <a:t> pays</a:t>
            </a:r>
          </a:p>
          <a:p>
            <a:endParaRPr lang="en-US" sz="6000" dirty="0">
              <a:latin typeface="Helvetica" pitchFamily="2" charset="0"/>
            </a:endParaRPr>
          </a:p>
          <a:p>
            <a:endParaRPr lang="en-US" sz="6000" dirty="0">
              <a:solidFill>
                <a:srgbClr val="00B0F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9303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5980737-1E33-40A8-819D-C20C41E4F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ABBD51A-FA48-44B8-B184-A40D7F13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0188A9-F0D9-4FE9-85DC-217914527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2927575-BD84-44B6-BE49-E0C7EDD0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3FDF09A-B960-49F4-BAEB-DA397BDCD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91BE6C0-4118-460B-90C2-160041247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00B389-D076-E997-B762-EC1DD058EB04}"/>
              </a:ext>
            </a:extLst>
          </p:cNvPr>
          <p:cNvSpPr txBox="1"/>
          <p:nvPr/>
        </p:nvSpPr>
        <p:spPr>
          <a:xfrm>
            <a:off x="203199" y="369605"/>
            <a:ext cx="6322461" cy="632510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Exemple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: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Helvetica" pitchFamily="2" charset="0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Helvetica" pitchFamily="2" charset="0"/>
                <a:ea typeface="+mj-ea"/>
                <a:cs typeface="+mj-cs"/>
              </a:rPr>
              <a:t>Charles Nicole,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mon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père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et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ses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contemporains</a:t>
            </a:r>
            <a:endParaRPr lang="en-US" sz="4000" dirty="0">
              <a:latin typeface="Helvetica" pitchFamily="2" charset="0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Helvetica" pitchFamily="2" charset="0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avaient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une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excellente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connaissance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des OIO,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Helvetica" pitchFamily="2" charset="0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oubliée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de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nos</a:t>
            </a:r>
            <a:r>
              <a:rPr lang="en-US" sz="4000" dirty="0">
                <a:latin typeface="Helvetica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Helvetica" pitchFamily="2" charset="0"/>
                <a:ea typeface="+mj-ea"/>
                <a:cs typeface="+mj-cs"/>
              </a:rPr>
              <a:t>jours</a:t>
            </a:r>
            <a:endParaRPr lang="en-US" sz="4000" dirty="0">
              <a:latin typeface="Helvetica" pitchFamily="2" charset="0"/>
              <a:ea typeface="+mj-ea"/>
              <a:cs typeface="+mj-cs"/>
            </a:endParaRPr>
          </a:p>
        </p:txBody>
      </p:sp>
      <p:pic>
        <p:nvPicPr>
          <p:cNvPr id="4" name="Picture 3" descr="A red book with gold text&#10;&#10;Description automatically generated">
            <a:extLst>
              <a:ext uri="{FF2B5EF4-FFF2-40B4-BE49-F238E27FC236}">
                <a16:creationId xmlns:a16="http://schemas.microsoft.com/office/drawing/2014/main" id="{6BD4263A-B33E-1618-7A20-CC25B3F5C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477">
            <a:off x="6680783" y="644139"/>
            <a:ext cx="3867177" cy="556428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5B5C763-A6E8-4D31-B139-30D083B82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163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etter&#10;&#10;Description automatically generated">
            <a:extLst>
              <a:ext uri="{FF2B5EF4-FFF2-40B4-BE49-F238E27FC236}">
                <a16:creationId xmlns:a16="http://schemas.microsoft.com/office/drawing/2014/main" id="{A2E2DC9E-C72A-5139-4FF4-3EDA0FE72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9" y="-29098"/>
            <a:ext cx="4229100" cy="1833449"/>
          </a:xfrm>
          <a:prstGeom prst="rect">
            <a:avLst/>
          </a:prstGeom>
        </p:spPr>
      </p:pic>
      <p:pic>
        <p:nvPicPr>
          <p:cNvPr id="5" name="Picture 4" descr="A close up of a document&#10;&#10;Description automatically generated">
            <a:extLst>
              <a:ext uri="{FF2B5EF4-FFF2-40B4-BE49-F238E27FC236}">
                <a16:creationId xmlns:a16="http://schemas.microsoft.com/office/drawing/2014/main" id="{34644C17-5FE6-4D62-814E-00A73915F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8" y="1804351"/>
            <a:ext cx="4210632" cy="1833449"/>
          </a:xfrm>
          <a:prstGeom prst="rect">
            <a:avLst/>
          </a:prstGeom>
        </p:spPr>
      </p:pic>
      <p:pic>
        <p:nvPicPr>
          <p:cNvPr id="7" name="Picture 6" descr="A close-up of a letter&#10;&#10;Description automatically generated">
            <a:extLst>
              <a:ext uri="{FF2B5EF4-FFF2-40B4-BE49-F238E27FC236}">
                <a16:creationId xmlns:a16="http://schemas.microsoft.com/office/drawing/2014/main" id="{BE9CF560-661A-DE8E-EF91-791A37061F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029"/>
          <a:stretch/>
        </p:blipFill>
        <p:spPr>
          <a:xfrm>
            <a:off x="-25248" y="3637800"/>
            <a:ext cx="3347996" cy="1951160"/>
          </a:xfrm>
          <a:prstGeom prst="rect">
            <a:avLst/>
          </a:prstGeom>
        </p:spPr>
      </p:pic>
      <p:pic>
        <p:nvPicPr>
          <p:cNvPr id="9" name="Picture 8" descr="A close-up of a document&#10;&#10;Description automatically generated">
            <a:extLst>
              <a:ext uri="{FF2B5EF4-FFF2-40B4-BE49-F238E27FC236}">
                <a16:creationId xmlns:a16="http://schemas.microsoft.com/office/drawing/2014/main" id="{DAAB2B8C-D555-F568-D739-FB489821CB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180" r="7902"/>
          <a:stretch/>
        </p:blipFill>
        <p:spPr>
          <a:xfrm>
            <a:off x="3543867" y="-24767"/>
            <a:ext cx="3547286" cy="1404257"/>
          </a:xfrm>
          <a:prstGeom prst="rect">
            <a:avLst/>
          </a:prstGeom>
        </p:spPr>
      </p:pic>
      <p:pic>
        <p:nvPicPr>
          <p:cNvPr id="13" name="Picture 12" descr="A close up of a paper&#10;&#10;Description automatically generated">
            <a:extLst>
              <a:ext uri="{FF2B5EF4-FFF2-40B4-BE49-F238E27FC236}">
                <a16:creationId xmlns:a16="http://schemas.microsoft.com/office/drawing/2014/main" id="{A7AF6AC1-B3A7-5979-D21C-1708B4D4380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2681" r="11473" b="13416"/>
          <a:stretch/>
        </p:blipFill>
        <p:spPr>
          <a:xfrm>
            <a:off x="4210632" y="1389509"/>
            <a:ext cx="2717137" cy="1289957"/>
          </a:xfrm>
          <a:prstGeom prst="rect">
            <a:avLst/>
          </a:prstGeom>
        </p:spPr>
      </p:pic>
      <p:pic>
        <p:nvPicPr>
          <p:cNvPr id="15" name="Picture 14" descr="A close-up of a letter&#10;&#10;Description automatically generated">
            <a:extLst>
              <a:ext uri="{FF2B5EF4-FFF2-40B4-BE49-F238E27FC236}">
                <a16:creationId xmlns:a16="http://schemas.microsoft.com/office/drawing/2014/main" id="{063BDF1C-2D4E-2B18-D12D-5670B9A6F6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590" y="2607434"/>
            <a:ext cx="2789179" cy="1418570"/>
          </a:xfrm>
          <a:prstGeom prst="rect">
            <a:avLst/>
          </a:prstGeom>
        </p:spPr>
      </p:pic>
      <p:pic>
        <p:nvPicPr>
          <p:cNvPr id="17" name="Picture 16" descr="A close up of a paper&#10;&#10;Description automatically generated">
            <a:extLst>
              <a:ext uri="{FF2B5EF4-FFF2-40B4-BE49-F238E27FC236}">
                <a16:creationId xmlns:a16="http://schemas.microsoft.com/office/drawing/2014/main" id="{39CA8ABD-3457-962B-C919-966ACB97B2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7774" y="3508772"/>
            <a:ext cx="1837813" cy="2021846"/>
          </a:xfrm>
          <a:prstGeom prst="rect">
            <a:avLst/>
          </a:prstGeom>
        </p:spPr>
      </p:pic>
      <p:pic>
        <p:nvPicPr>
          <p:cNvPr id="21" name="Picture 20" descr="A close-up of a document&#10;&#10;Description automatically generated">
            <a:extLst>
              <a:ext uri="{FF2B5EF4-FFF2-40B4-BE49-F238E27FC236}">
                <a16:creationId xmlns:a16="http://schemas.microsoft.com/office/drawing/2014/main" id="{939B7AB4-0298-600A-2476-EE057C55B1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6958" y="3952218"/>
            <a:ext cx="2841606" cy="1788114"/>
          </a:xfrm>
          <a:prstGeom prst="rect">
            <a:avLst/>
          </a:prstGeom>
        </p:spPr>
      </p:pic>
      <p:pic>
        <p:nvPicPr>
          <p:cNvPr id="25" name="Picture 24" descr="A close up of a document&#10;&#10;Description automatically generated">
            <a:extLst>
              <a:ext uri="{FF2B5EF4-FFF2-40B4-BE49-F238E27FC236}">
                <a16:creationId xmlns:a16="http://schemas.microsoft.com/office/drawing/2014/main" id="{37208590-E425-B72A-822B-27F2C904C5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9056" y="1736626"/>
            <a:ext cx="2416080" cy="2046991"/>
          </a:xfrm>
          <a:prstGeom prst="rect">
            <a:avLst/>
          </a:prstGeom>
        </p:spPr>
      </p:pic>
      <p:pic>
        <p:nvPicPr>
          <p:cNvPr id="29" name="Picture 28" descr="A book with text on it&#10;&#10;Description automatically generated">
            <a:extLst>
              <a:ext uri="{FF2B5EF4-FFF2-40B4-BE49-F238E27FC236}">
                <a16:creationId xmlns:a16="http://schemas.microsoft.com/office/drawing/2014/main" id="{5A43418F-A299-C410-7103-E8173BF957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4914" y="3783617"/>
            <a:ext cx="2524036" cy="2330393"/>
          </a:xfrm>
          <a:prstGeom prst="rect">
            <a:avLst/>
          </a:prstGeom>
        </p:spPr>
      </p:pic>
      <p:pic>
        <p:nvPicPr>
          <p:cNvPr id="31" name="Picture 30" descr="A close up of a paper&#10;&#10;Description automatically generated">
            <a:extLst>
              <a:ext uri="{FF2B5EF4-FFF2-40B4-BE49-F238E27FC236}">
                <a16:creationId xmlns:a16="http://schemas.microsoft.com/office/drawing/2014/main" id="{88EC44FA-3A1D-A40F-7C7C-413FBE0F2D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90465" y="12840"/>
            <a:ext cx="2301535" cy="2046992"/>
          </a:xfrm>
          <a:prstGeom prst="rect">
            <a:avLst/>
          </a:prstGeom>
        </p:spPr>
      </p:pic>
      <p:pic>
        <p:nvPicPr>
          <p:cNvPr id="33" name="Picture 32" descr="A close up of a letter&#10;&#10;Description automatically generated">
            <a:extLst>
              <a:ext uri="{FF2B5EF4-FFF2-40B4-BE49-F238E27FC236}">
                <a16:creationId xmlns:a16="http://schemas.microsoft.com/office/drawing/2014/main" id="{FC705840-2AF0-5877-5077-9F59CA7AAA9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2199" t="16332"/>
          <a:stretch/>
        </p:blipFill>
        <p:spPr>
          <a:xfrm>
            <a:off x="9350393" y="1736626"/>
            <a:ext cx="2841607" cy="2046992"/>
          </a:xfrm>
          <a:prstGeom prst="rect">
            <a:avLst/>
          </a:prstGeom>
        </p:spPr>
      </p:pic>
      <p:pic>
        <p:nvPicPr>
          <p:cNvPr id="35" name="Picture 34" descr="A close up of a paper&#10;&#10;Description automatically generated">
            <a:extLst>
              <a:ext uri="{FF2B5EF4-FFF2-40B4-BE49-F238E27FC236}">
                <a16:creationId xmlns:a16="http://schemas.microsoft.com/office/drawing/2014/main" id="{8592AC08-BBA3-4908-96CC-F87AB774387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5364" r="5561" b="5242"/>
          <a:stretch/>
        </p:blipFill>
        <p:spPr>
          <a:xfrm>
            <a:off x="9018409" y="2970796"/>
            <a:ext cx="3197823" cy="2330393"/>
          </a:xfrm>
          <a:prstGeom prst="rect">
            <a:avLst/>
          </a:prstGeom>
        </p:spPr>
      </p:pic>
      <p:pic>
        <p:nvPicPr>
          <p:cNvPr id="37" name="Picture 36" descr="A document with writing on it&#10;&#10;Description automatically generated">
            <a:extLst>
              <a:ext uri="{FF2B5EF4-FFF2-40B4-BE49-F238E27FC236}">
                <a16:creationId xmlns:a16="http://schemas.microsoft.com/office/drawing/2014/main" id="{DED094F0-2C9F-4165-37E9-A0E3F867B2EF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3947" t="10848"/>
          <a:stretch/>
        </p:blipFill>
        <p:spPr>
          <a:xfrm>
            <a:off x="15459" y="4998357"/>
            <a:ext cx="2487618" cy="1838221"/>
          </a:xfrm>
          <a:prstGeom prst="rect">
            <a:avLst/>
          </a:prstGeom>
        </p:spPr>
      </p:pic>
      <p:pic>
        <p:nvPicPr>
          <p:cNvPr id="39" name="Picture 38" descr="A close up of a paper&#10;&#10;Description automatically generated">
            <a:extLst>
              <a:ext uri="{FF2B5EF4-FFF2-40B4-BE49-F238E27FC236}">
                <a16:creationId xmlns:a16="http://schemas.microsoft.com/office/drawing/2014/main" id="{9CB3D324-57FB-A7DC-603B-602672E384A7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5294" t="18444" b="14273"/>
          <a:stretch/>
        </p:blipFill>
        <p:spPr>
          <a:xfrm>
            <a:off x="2480252" y="5515375"/>
            <a:ext cx="2280456" cy="132189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8F98EA-2E77-76EE-14A2-B7C7C06C0964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t="8876"/>
          <a:stretch/>
        </p:blipFill>
        <p:spPr>
          <a:xfrm>
            <a:off x="7050542" y="23534"/>
            <a:ext cx="2870294" cy="2046992"/>
          </a:xfrm>
          <a:prstGeom prst="rect">
            <a:avLst/>
          </a:prstGeom>
        </p:spPr>
      </p:pic>
      <p:pic>
        <p:nvPicPr>
          <p:cNvPr id="43" name="Picture 42" descr="A close up of a document&#10;&#10;Description automatically generated">
            <a:extLst>
              <a:ext uri="{FF2B5EF4-FFF2-40B4-BE49-F238E27FC236}">
                <a16:creationId xmlns:a16="http://schemas.microsoft.com/office/drawing/2014/main" id="{5EB74BA8-543C-D6C5-3120-00C8EFE6D35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23143" y="4902359"/>
            <a:ext cx="3347995" cy="2002038"/>
          </a:xfrm>
          <a:prstGeom prst="rect">
            <a:avLst/>
          </a:prstGeom>
        </p:spPr>
      </p:pic>
      <p:pic>
        <p:nvPicPr>
          <p:cNvPr id="45" name="Picture 44" descr="A close up of a sign&#10;&#10;Description automatically generated">
            <a:extLst>
              <a:ext uri="{FF2B5EF4-FFF2-40B4-BE49-F238E27FC236}">
                <a16:creationId xmlns:a16="http://schemas.microsoft.com/office/drawing/2014/main" id="{09245BF0-18E3-1BD1-FD2A-71E482A425C1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t="11070" b="23741"/>
          <a:stretch/>
        </p:blipFill>
        <p:spPr>
          <a:xfrm>
            <a:off x="6297141" y="5390754"/>
            <a:ext cx="3589684" cy="1446513"/>
          </a:xfrm>
          <a:prstGeom prst="rect">
            <a:avLst/>
          </a:prstGeom>
        </p:spPr>
      </p:pic>
      <p:pic>
        <p:nvPicPr>
          <p:cNvPr id="47" name="Picture 46" descr="A close up of a book&#10;&#10;Description automatically generated">
            <a:extLst>
              <a:ext uri="{FF2B5EF4-FFF2-40B4-BE49-F238E27FC236}">
                <a16:creationId xmlns:a16="http://schemas.microsoft.com/office/drawing/2014/main" id="{A5C766C3-17D3-5A6D-C86E-01A1D25D21C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24715" y="4998358"/>
            <a:ext cx="2681520" cy="1866766"/>
          </a:xfrm>
          <a:prstGeom prst="rect">
            <a:avLst/>
          </a:prstGeom>
        </p:spPr>
      </p:pic>
      <p:pic>
        <p:nvPicPr>
          <p:cNvPr id="49" name="Picture 48" descr="A close up of a document&#10;&#10;Description automatically generated">
            <a:extLst>
              <a:ext uri="{FF2B5EF4-FFF2-40B4-BE49-F238E27FC236}">
                <a16:creationId xmlns:a16="http://schemas.microsoft.com/office/drawing/2014/main" id="{333FB6D9-EBCB-C077-2CD6-21F58E702387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7013"/>
          <a:stretch/>
        </p:blipFill>
        <p:spPr>
          <a:xfrm>
            <a:off x="2423435" y="1966204"/>
            <a:ext cx="2240865" cy="16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626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C615372-4E50-ADEF-2959-71DBE3AC3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D6F276-2E57-4245-4916-4D06016C88CA}"/>
              </a:ext>
            </a:extLst>
          </p:cNvPr>
          <p:cNvSpPr txBox="1"/>
          <p:nvPr/>
        </p:nvSpPr>
        <p:spPr>
          <a:xfrm>
            <a:off x="1434193" y="147170"/>
            <a:ext cx="9323613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Helvetica" pitchFamily="2" charset="0"/>
              </a:rPr>
              <a:t>Pourtant En Art On n’a pas relégué</a:t>
            </a:r>
          </a:p>
          <a:p>
            <a:endParaRPr lang="fr-FR" sz="3200" dirty="0">
              <a:solidFill>
                <a:srgbClr val="00B0F0"/>
              </a:solidFill>
              <a:latin typeface="Helvetica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Léonard de Vinci et sa Joconde,</a:t>
            </a: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Ni Rodin et ses statues,</a:t>
            </a: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Ni Renoir et sa </a:t>
            </a:r>
            <a:r>
              <a:rPr lang="fr-FR" sz="3200" dirty="0" err="1">
                <a:solidFill>
                  <a:srgbClr val="00B0F0"/>
                </a:solidFill>
                <a:latin typeface="Helvetica" pitchFamily="2" charset="0"/>
              </a:rPr>
              <a:t>Gallette</a:t>
            </a:r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,</a:t>
            </a: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Ni Van </a:t>
            </a:r>
            <a:r>
              <a:rPr lang="fr-FR" sz="3200" dirty="0" err="1">
                <a:solidFill>
                  <a:srgbClr val="00B0F0"/>
                </a:solidFill>
                <a:latin typeface="Helvetica" pitchFamily="2" charset="0"/>
              </a:rPr>
              <a:t>Goch</a:t>
            </a:r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 et ses soleils</a:t>
            </a:r>
          </a:p>
          <a:p>
            <a:endParaRPr lang="fr-FR" sz="3200" dirty="0">
              <a:solidFill>
                <a:srgbClr val="00B0F0"/>
              </a:solidFill>
              <a:latin typeface="Helvetica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Et tous ceux que</a:t>
            </a: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 je ne cite pas</a:t>
            </a:r>
          </a:p>
          <a:p>
            <a:endParaRPr lang="fr-FR" sz="4000" dirty="0">
              <a:latin typeface="Helvetica" pitchFamily="2" charset="0"/>
            </a:endParaRPr>
          </a:p>
          <a:p>
            <a:r>
              <a:rPr lang="fr-FR" sz="4000" dirty="0">
                <a:latin typeface="Helvetica" pitchFamily="2" charset="0"/>
              </a:rPr>
              <a:t>Pour faire place Au Street Art,</a:t>
            </a:r>
          </a:p>
          <a:p>
            <a:endParaRPr lang="fr-FR" sz="3200" dirty="0">
              <a:solidFill>
                <a:srgbClr val="00B0F0"/>
              </a:solidFill>
              <a:latin typeface="Helvetica" pitchFamily="2" charset="0"/>
            </a:endParaRPr>
          </a:p>
          <a:p>
            <a:endParaRPr lang="fr-FR" sz="3200" dirty="0">
              <a:solidFill>
                <a:srgbClr val="00B0F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658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DD7F06-D961-A944-9679-F98076729C79}"/>
              </a:ext>
            </a:extLst>
          </p:cNvPr>
          <p:cNvSpPr txBox="1"/>
          <p:nvPr/>
        </p:nvSpPr>
        <p:spPr>
          <a:xfrm>
            <a:off x="1061357" y="473529"/>
            <a:ext cx="8784772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Helvetica" pitchFamily="2" charset="0"/>
              </a:rPr>
              <a:t>En Musique, on n’a pas assassiner</a:t>
            </a:r>
          </a:p>
          <a:p>
            <a:endParaRPr lang="fr-FR" sz="3200" dirty="0">
              <a:solidFill>
                <a:srgbClr val="00B0F0"/>
              </a:solidFill>
              <a:latin typeface="Helvetica" pitchFamily="2" charset="0"/>
            </a:endParaRP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Vivaldi et ses 4 saisons</a:t>
            </a: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Ni Mozart et sa petite musique de nuit</a:t>
            </a: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Ni Beethoven et ses symphonies</a:t>
            </a: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Ni Bach et ses préludes</a:t>
            </a:r>
          </a:p>
          <a:p>
            <a:r>
              <a:rPr lang="fr-FR" sz="3200" dirty="0">
                <a:solidFill>
                  <a:srgbClr val="00B0F0"/>
                </a:solidFill>
                <a:latin typeface="Helvetica" pitchFamily="2" charset="0"/>
              </a:rPr>
              <a:t>Et tous ceux que je ne cite pas</a:t>
            </a:r>
          </a:p>
          <a:p>
            <a:endParaRPr lang="fr-FR" sz="4000" dirty="0">
              <a:latin typeface="Helvetica" pitchFamily="2" charset="0"/>
            </a:endParaRPr>
          </a:p>
          <a:p>
            <a:r>
              <a:rPr lang="fr-FR" sz="4000" dirty="0">
                <a:latin typeface="Helvetica" pitchFamily="2" charset="0"/>
              </a:rPr>
              <a:t>Pour faire place à </a:t>
            </a:r>
          </a:p>
          <a:p>
            <a:r>
              <a:rPr lang="fr-FR" sz="4000" dirty="0">
                <a:latin typeface="Helvetica" pitchFamily="2" charset="0"/>
              </a:rPr>
              <a:t>La musique pop et aux Rappeurs</a:t>
            </a:r>
          </a:p>
          <a:p>
            <a:endParaRPr lang="fr-FR" sz="4000" dirty="0">
              <a:latin typeface="Helvetica" pitchFamily="2" charset="0"/>
            </a:endParaRPr>
          </a:p>
          <a:p>
            <a:endParaRPr lang="fr-FR" sz="3200" dirty="0">
              <a:solidFill>
                <a:srgbClr val="00B0F0"/>
              </a:solidFill>
              <a:latin typeface="Helvetica" pitchFamily="2" charset="0"/>
            </a:endParaRPr>
          </a:p>
          <a:p>
            <a:endParaRPr lang="fr-FR" sz="6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2898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6D228-1B2D-2D52-5508-F306FE52E5F9}"/>
              </a:ext>
            </a:extLst>
          </p:cNvPr>
          <p:cNvSpPr txBox="1"/>
          <p:nvPr/>
        </p:nvSpPr>
        <p:spPr>
          <a:xfrm>
            <a:off x="0" y="0"/>
            <a:ext cx="12393386" cy="6114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Dans quelle autre discipline voit-on </a:t>
            </a:r>
          </a:p>
          <a:p>
            <a:r>
              <a:rPr lang="fr-FR" sz="5400" dirty="0">
                <a:solidFill>
                  <a:srgbClr val="00B0F0"/>
                </a:solidFill>
                <a:latin typeface="Helvetica" pitchFamily="2" charset="0"/>
              </a:rPr>
              <a:t>ce même comportement?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Helvetica" pitchFamily="2" charset="0"/>
              </a:rPr>
              <a:t>-En Electricité? Adieu Faraday, Ampère et Tesla. Il fait noir partout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Helvetica" pitchFamily="2" charset="0"/>
              </a:rPr>
              <a:t>-En Mathématiques? Pythagore, Einstein, Descartes, 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Helvetica" pitchFamily="2" charset="0"/>
              </a:rPr>
              <a:t> aux poubelles?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Helvetica" pitchFamily="2" charset="0"/>
              </a:rPr>
              <a:t>-En Physique? Archimède ne crie plus Eureka. Plus besoin de </a:t>
            </a:r>
          </a:p>
          <a:p>
            <a:pPr>
              <a:lnSpc>
                <a:spcPct val="150000"/>
              </a:lnSpc>
            </a:pPr>
            <a:r>
              <a:rPr lang="fr-FR" sz="3200" dirty="0" err="1">
                <a:latin typeface="Helvetica" pitchFamily="2" charset="0"/>
              </a:rPr>
              <a:t>Galilee</a:t>
            </a:r>
            <a:r>
              <a:rPr lang="fr-FR" sz="3200" dirty="0">
                <a:latin typeface="Helvetica" pitchFamily="2" charset="0"/>
              </a:rPr>
              <a:t>, Newton et </a:t>
            </a:r>
            <a:r>
              <a:rPr lang="fr-FR" sz="3200" dirty="0" err="1">
                <a:latin typeface="Helvetica" pitchFamily="2" charset="0"/>
              </a:rPr>
              <a:t>Plank</a:t>
            </a:r>
            <a:r>
              <a:rPr lang="fr-FR" sz="3200" dirty="0">
                <a:latin typeface="Helvetica" pitchFamily="2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Helvetica" pitchFamily="2" charset="0"/>
              </a:rPr>
              <a:t>-Même Louis Pasteur est soumis à l’Organique…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30C8FA-3E9F-E949-4D8B-882E31C19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462" y="4992578"/>
            <a:ext cx="1694519" cy="152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555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F6E8-4246-F448-B4BA-14DFEF7A6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153" y="184110"/>
            <a:ext cx="7893690" cy="1983545"/>
          </a:xfrm>
          <a:solidFill>
            <a:schemeClr val="tx1">
              <a:lumMod val="75000"/>
              <a:lumOff val="25000"/>
              <a:alpha val="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dirty="0" err="1">
                <a:latin typeface="Helvetica" pitchFamily="2" charset="0"/>
                <a:cs typeface="Apple Chancery" panose="03020702040506060504" pitchFamily="66" charset="-79"/>
              </a:rPr>
              <a:t>L’important</a:t>
            </a:r>
            <a:r>
              <a:rPr lang="en-US" sz="4000" dirty="0">
                <a:latin typeface="Helvetica" pitchFamily="2" charset="0"/>
                <a:cs typeface="Apple Chancery" panose="03020702040506060504" pitchFamily="66" charset="-79"/>
              </a:rPr>
              <a:t> </a:t>
            </a:r>
            <a:r>
              <a:rPr lang="en-US" sz="4000" dirty="0" err="1">
                <a:latin typeface="Helvetica" pitchFamily="2" charset="0"/>
                <a:cs typeface="Apple Chancery" panose="03020702040506060504" pitchFamily="66" charset="-79"/>
              </a:rPr>
              <a:t>en</a:t>
            </a:r>
            <a:r>
              <a:rPr lang="en-US" sz="4000" dirty="0">
                <a:latin typeface="Helvetica" pitchFamily="2" charset="0"/>
                <a:cs typeface="Apple Chancery" panose="03020702040506060504" pitchFamily="66" charset="-79"/>
              </a:rPr>
              <a:t> </a:t>
            </a:r>
            <a:r>
              <a:rPr lang="en-US" sz="4000" dirty="0" err="1">
                <a:latin typeface="Helvetica" pitchFamily="2" charset="0"/>
                <a:cs typeface="Apple Chancery" panose="03020702040506060504" pitchFamily="66" charset="-79"/>
              </a:rPr>
              <a:t>Médecine</a:t>
            </a:r>
            <a:r>
              <a:rPr lang="en-US" sz="4000" dirty="0">
                <a:latin typeface="Helvetica" pitchFamily="2" charset="0"/>
                <a:cs typeface="Apple Chancery" panose="03020702040506060504" pitchFamily="66" charset="-79"/>
              </a:rPr>
              <a:t>? </a:t>
            </a:r>
            <a:br>
              <a:rPr lang="en-US" sz="4000" dirty="0">
                <a:latin typeface="Helvetica" pitchFamily="2" charset="0"/>
                <a:cs typeface="Apple Chancery" panose="03020702040506060504" pitchFamily="66" charset="-79"/>
              </a:rPr>
            </a:br>
            <a:r>
              <a:rPr lang="en-US" sz="6000" b="1" dirty="0" err="1">
                <a:latin typeface="Helvetica" pitchFamily="2" charset="0"/>
                <a:cs typeface="Apple Chancery" panose="03020702040506060504" pitchFamily="66" charset="-79"/>
              </a:rPr>
              <a:t>Démêler</a:t>
            </a:r>
            <a:r>
              <a:rPr lang="en-US" sz="6000" b="1" dirty="0">
                <a:latin typeface="Helvetica" pitchFamily="2" charset="0"/>
                <a:cs typeface="Apple Chancery" panose="03020702040506060504" pitchFamily="66" charset="-79"/>
              </a:rPr>
              <a:t> </a:t>
            </a:r>
            <a:r>
              <a:rPr lang="en-US" sz="6000" b="1" dirty="0" err="1">
                <a:latin typeface="Helvetica" pitchFamily="2" charset="0"/>
                <a:cs typeface="Apple Chancery" panose="03020702040506060504" pitchFamily="66" charset="-79"/>
              </a:rPr>
              <a:t>une</a:t>
            </a:r>
            <a:r>
              <a:rPr lang="en-US" sz="6000" b="1" dirty="0">
                <a:latin typeface="Helvetica" pitchFamily="2" charset="0"/>
                <a:cs typeface="Apple Chancery" panose="03020702040506060504" pitchFamily="66" charset="-79"/>
              </a:rPr>
              <a:t> </a:t>
            </a:r>
            <a:r>
              <a:rPr lang="en-US" sz="6000" b="1" dirty="0" err="1">
                <a:latin typeface="Helvetica" pitchFamily="2" charset="0"/>
                <a:cs typeface="Apple Chancery" panose="03020702040506060504" pitchFamily="66" charset="-79"/>
              </a:rPr>
              <a:t>énigme</a:t>
            </a:r>
            <a:endParaRPr lang="en-US" sz="6000" b="1" dirty="0">
              <a:latin typeface="Helvetica" pitchFamily="2" charset="0"/>
              <a:cs typeface="Apple Chancery" panose="03020702040506060504" pitchFamily="66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3227DB-73A0-CD44-8A70-51059DDDCF4E}"/>
              </a:ext>
            </a:extLst>
          </p:cNvPr>
          <p:cNvSpPr txBox="1"/>
          <p:nvPr/>
        </p:nvSpPr>
        <p:spPr>
          <a:xfrm>
            <a:off x="1108895" y="1498898"/>
            <a:ext cx="9974205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En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gardant un regard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ouvert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</a:t>
            </a:r>
          </a:p>
          <a:p>
            <a:pPr algn="ctr"/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sur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toutes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les maladies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transmises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par </a:t>
            </a:r>
          </a:p>
          <a:p>
            <a:pPr algn="ctr"/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les rats et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autres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rongeurs,</a:t>
            </a:r>
          </a:p>
          <a:p>
            <a:pPr algn="ctr"/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les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chauve-souris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,</a:t>
            </a:r>
          </a:p>
          <a:p>
            <a:pPr algn="ctr"/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les reptiles,</a:t>
            </a:r>
          </a:p>
          <a:p>
            <a:pPr algn="ctr"/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porteurs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de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tiques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,</a:t>
            </a:r>
          </a:p>
          <a:p>
            <a:pPr algn="ctr"/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poux</a:t>
            </a:r>
            <a:r>
              <a:rPr lang="en-US" sz="4400" dirty="0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 et </a:t>
            </a:r>
            <a:r>
              <a:rPr lang="en-US" sz="4400" dirty="0" err="1">
                <a:solidFill>
                  <a:srgbClr val="00B0F0"/>
                </a:solidFill>
                <a:latin typeface="Helvetica" pitchFamily="2" charset="0"/>
                <a:cs typeface="Apple Chancery" panose="03020702040506060504" pitchFamily="66" charset="-79"/>
              </a:rPr>
              <a:t>puces</a:t>
            </a:r>
            <a:endParaRPr lang="en-US" sz="4400" dirty="0">
              <a:solidFill>
                <a:srgbClr val="00B0F0"/>
              </a:solidFill>
              <a:latin typeface="Helvetica" pitchFamily="2" charset="0"/>
              <a:cs typeface="Apple Chancery" panose="03020702040506060504" pitchFamily="66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CD71A0-FE06-C747-AB0C-9D402234C40B}"/>
              </a:ext>
            </a:extLst>
          </p:cNvPr>
          <p:cNvSpPr txBox="1"/>
          <p:nvPr/>
        </p:nvSpPr>
        <p:spPr>
          <a:xfrm>
            <a:off x="2149153" y="6115050"/>
            <a:ext cx="72859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latin typeface="Helvetica" pitchFamily="2" charset="0"/>
              </a:rPr>
              <a:t>Comme en Science Vétérinaire</a:t>
            </a:r>
          </a:p>
        </p:txBody>
      </p:sp>
    </p:spTree>
    <p:extLst>
      <p:ext uri="{BB962C8B-B14F-4D97-AF65-F5344CB8AC3E}">
        <p14:creationId xmlns:p14="http://schemas.microsoft.com/office/powerpoint/2010/main" val="58196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A645543-07CA-EE4B-8FD9-D0E8707CE91A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18329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3890" y="-65482"/>
            <a:ext cx="12009120" cy="68703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330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501" y="53158"/>
            <a:ext cx="1751335" cy="13662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330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00187"/>
            <a:ext cx="3711773" cy="19116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330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10324" y="2465503"/>
            <a:ext cx="3528490" cy="43229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3304" name="Picture 6"/>
          <p:cNvPicPr>
            <a:picLocks noChangeAspect="1" noChangeArrowheads="1"/>
          </p:cNvPicPr>
          <p:nvPr/>
        </p:nvPicPr>
        <p:blipFill>
          <a:blip r:embed="rId6"/>
          <a:srcRect t="36991" b="11802"/>
          <a:stretch/>
        </p:blipFill>
        <p:spPr bwMode="auto">
          <a:xfrm>
            <a:off x="7351619" y="2650600"/>
            <a:ext cx="2231858" cy="1502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330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780369" y="45870"/>
            <a:ext cx="3446073" cy="24110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3307" name="Picture 9"/>
          <p:cNvPicPr>
            <a:picLocks noChangeAspect="1" noChangeArrowheads="1"/>
          </p:cNvPicPr>
          <p:nvPr/>
        </p:nvPicPr>
        <p:blipFill rotWithShape="1">
          <a:blip r:embed="rId8"/>
          <a:srcRect l="13075" t="13265" r="9440" b="23744"/>
          <a:stretch/>
        </p:blipFill>
        <p:spPr bwMode="auto">
          <a:xfrm>
            <a:off x="9583477" y="4670582"/>
            <a:ext cx="2013792" cy="20228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3309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94985" y="5143499"/>
            <a:ext cx="2868458" cy="15499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83311" name="Rectangle 13"/>
          <p:cNvSpPr>
            <a:spLocks/>
          </p:cNvSpPr>
          <p:nvPr/>
        </p:nvSpPr>
        <p:spPr bwMode="auto">
          <a:xfrm>
            <a:off x="4701735" y="5565338"/>
            <a:ext cx="5534542" cy="12926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“</a:t>
            </a:r>
            <a:r>
              <a:rPr lang="en-US" sz="2800" dirty="0" err="1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N’ayez</a:t>
            </a:r>
            <a:r>
              <a:rPr lang="en-US" sz="2800" dirty="0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 jamais </a:t>
            </a:r>
            <a:r>
              <a:rPr lang="en-US" sz="2800" dirty="0" err="1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pitié</a:t>
            </a:r>
            <a:r>
              <a:rPr lang="en-US" sz="2800" dirty="0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 du </a:t>
            </a:r>
          </a:p>
          <a:p>
            <a:r>
              <a:rPr lang="en-US" sz="2800" dirty="0" err="1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méchant</a:t>
            </a:r>
            <a:r>
              <a:rPr lang="en-US" sz="2800" dirty="0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, grand </a:t>
            </a:r>
            <a:r>
              <a:rPr lang="en-US" sz="2800" dirty="0" err="1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ou</a:t>
            </a:r>
            <a:r>
              <a:rPr lang="en-US" sz="2800" dirty="0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 petit”.</a:t>
            </a:r>
          </a:p>
          <a:p>
            <a:r>
              <a:rPr lang="en-US" sz="2800" dirty="0" err="1">
                <a:solidFill>
                  <a:schemeClr val="bg1"/>
                </a:solidFill>
                <a:latin typeface="Helvetica" pitchFamily="2" charset="0"/>
                <a:ea typeface="Papyrus" charset="0"/>
                <a:cs typeface="Papyrus" charset="0"/>
              </a:rPr>
              <a:t>Esope</a:t>
            </a:r>
            <a:endParaRPr lang="en-US" sz="2800" dirty="0">
              <a:solidFill>
                <a:schemeClr val="bg1"/>
              </a:solidFill>
              <a:latin typeface="Helvetica" pitchFamily="2" charset="0"/>
              <a:ea typeface="Papyrus" charset="0"/>
              <a:cs typeface="Papyrus" charset="0"/>
            </a:endParaRPr>
          </a:p>
        </p:txBody>
      </p:sp>
      <p:pic>
        <p:nvPicPr>
          <p:cNvPr id="16" name="Image 15" descr="AA04969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3890" y="3223416"/>
            <a:ext cx="3051319" cy="3213507"/>
          </a:xfrm>
          <a:prstGeom prst="rect">
            <a:avLst/>
          </a:prstGeom>
        </p:spPr>
      </p:pic>
      <p:pic>
        <p:nvPicPr>
          <p:cNvPr id="17" name="Image 16" descr="AA027414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0922" y="376092"/>
            <a:ext cx="1625203" cy="1832935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92" y="0"/>
            <a:ext cx="3125822" cy="1500188"/>
          </a:xfrm>
          <a:prstGeom prst="rect">
            <a:avLst/>
          </a:prstGeom>
        </p:spPr>
      </p:pic>
      <p:pic>
        <p:nvPicPr>
          <p:cNvPr id="183301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208466" y="0"/>
            <a:ext cx="1951035" cy="22090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" name="Picture 2" descr="A silhouette of a bug&#10;&#10;Description automatically generated">
            <a:extLst>
              <a:ext uri="{FF2B5EF4-FFF2-40B4-BE49-F238E27FC236}">
                <a16:creationId xmlns:a16="http://schemas.microsoft.com/office/drawing/2014/main" id="{691B2BA3-0DB8-DF8A-F217-AB6A8B4915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45887" y="3409747"/>
            <a:ext cx="550113" cy="743093"/>
          </a:xfrm>
          <a:prstGeom prst="rect">
            <a:avLst/>
          </a:prstGeom>
        </p:spPr>
      </p:pic>
      <p:sp>
        <p:nvSpPr>
          <p:cNvPr id="183310" name="Rectangle 12"/>
          <p:cNvSpPr>
            <a:spLocks/>
          </p:cNvSpPr>
          <p:nvPr/>
        </p:nvSpPr>
        <p:spPr bwMode="auto">
          <a:xfrm>
            <a:off x="3129214" y="2187418"/>
            <a:ext cx="8274001" cy="86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3000" dirty="0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En attendant, les </a:t>
            </a:r>
            <a:r>
              <a:rPr lang="en-US" sz="3000" dirty="0" err="1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vecteurs</a:t>
            </a:r>
            <a:r>
              <a:rPr lang="en-US" sz="3000" dirty="0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restent</a:t>
            </a:r>
            <a:r>
              <a:rPr lang="en-US" sz="3000" dirty="0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en</a:t>
            </a:r>
            <a:r>
              <a:rPr lang="en-US" sz="3000" dirty="0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 coulisse</a:t>
            </a:r>
          </a:p>
          <a:p>
            <a:r>
              <a:rPr lang="en-US" sz="3000" dirty="0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Et les reservoirs </a:t>
            </a:r>
            <a:r>
              <a:rPr lang="en-US" sz="3000" dirty="0" err="1">
                <a:solidFill>
                  <a:srgbClr val="00B0F0"/>
                </a:solidFill>
                <a:latin typeface="Helvetica" pitchFamily="2" charset="0"/>
                <a:ea typeface="Papyrus" charset="0"/>
                <a:cs typeface="Papyrus" charset="0"/>
              </a:rPr>
              <a:t>patientent</a:t>
            </a:r>
            <a:endParaRPr lang="en-US" sz="3000" dirty="0">
              <a:solidFill>
                <a:srgbClr val="00B0F0"/>
              </a:solidFill>
              <a:latin typeface="Helvetica" pitchFamily="2" charset="0"/>
              <a:ea typeface="Papyrus" charset="0"/>
              <a:cs typeface="Papyrus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5920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5400000">
            <a:off x="4425014" y="5686155"/>
            <a:ext cx="11382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Borrelia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0955" y="0"/>
            <a:ext cx="6251045" cy="68580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4000" dirty="0" err="1">
                <a:latin typeface="Helvetica" pitchFamily="2" charset="0"/>
              </a:rPr>
              <a:t>Diagnositic</a:t>
            </a:r>
            <a:r>
              <a:rPr lang="en-GB" sz="4000" dirty="0">
                <a:latin typeface="Helvetica" pitchFamily="2" charset="0"/>
              </a:rPr>
              <a:t> accessible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4000" dirty="0" err="1">
                <a:latin typeface="Helvetica" pitchFamily="2" charset="0"/>
              </a:rPr>
              <a:t>Traitement</a:t>
            </a:r>
            <a:r>
              <a:rPr lang="en-GB" sz="4000" dirty="0">
                <a:latin typeface="Helvetica" pitchFamily="2" charset="0"/>
              </a:rPr>
              <a:t> </a:t>
            </a:r>
            <a:r>
              <a:rPr lang="en-GB" sz="4000" dirty="0" err="1">
                <a:latin typeface="Helvetica" pitchFamily="2" charset="0"/>
              </a:rPr>
              <a:t>peu</a:t>
            </a:r>
            <a:r>
              <a:rPr lang="en-GB" sz="4000" dirty="0">
                <a:latin typeface="Helvetica" pitchFamily="2" charset="0"/>
              </a:rPr>
              <a:t> </a:t>
            </a:r>
            <a:r>
              <a:rPr lang="en-GB" sz="4000" dirty="0" err="1">
                <a:latin typeface="Helvetica" pitchFamily="2" charset="0"/>
              </a:rPr>
              <a:t>coûteux</a:t>
            </a:r>
            <a:endParaRPr lang="en-GB" sz="4000" dirty="0"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4000" dirty="0">
                <a:latin typeface="Helvetica" pitchFamily="2" charset="0"/>
              </a:rPr>
              <a:t>Bien </a:t>
            </a:r>
            <a:r>
              <a:rPr lang="en-GB" sz="4000" dirty="0" err="1">
                <a:latin typeface="Helvetica" pitchFamily="2" charset="0"/>
              </a:rPr>
              <a:t>toléré</a:t>
            </a:r>
            <a:endParaRPr lang="en-GB" sz="4000" dirty="0">
              <a:latin typeface="Helvetica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4000" dirty="0">
                <a:latin typeface="Helvetica" pitchFamily="2" charset="0"/>
              </a:rPr>
              <a:t>De longue durée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4000" dirty="0">
                <a:latin typeface="Helvetica" pitchFamily="2" charset="0"/>
              </a:rPr>
              <a:t>Patience </a:t>
            </a:r>
            <a:r>
              <a:rPr lang="en-GB" sz="4000" dirty="0" err="1">
                <a:latin typeface="Helvetica" pitchFamily="2" charset="0"/>
              </a:rPr>
              <a:t>requise</a:t>
            </a:r>
            <a:endParaRPr lang="en-GB" sz="2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7345" y="884420"/>
            <a:ext cx="1893610" cy="599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408662" y="0"/>
            <a:ext cx="3450544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>
                <a:latin typeface="Mistral" charset="0"/>
                <a:ea typeface="Mistral" charset="0"/>
                <a:cs typeface="Mistral" charset="0"/>
              </a:rPr>
              <a:t>Contrôler</a:t>
            </a:r>
            <a:r>
              <a:rPr lang="en-GB" sz="2800" dirty="0">
                <a:latin typeface="Mistral" charset="0"/>
                <a:ea typeface="Mistral" charset="0"/>
                <a:cs typeface="Mistral" charset="0"/>
              </a:rPr>
              <a:t> les infections multiples </a:t>
            </a:r>
            <a:r>
              <a:rPr lang="en-GB" sz="2800" dirty="0" err="1">
                <a:latin typeface="Mistral" charset="0"/>
                <a:ea typeface="Mistral" charset="0"/>
                <a:cs typeface="Mistral" charset="0"/>
              </a:rPr>
              <a:t>est</a:t>
            </a:r>
            <a:r>
              <a:rPr lang="en-GB" sz="2800" dirty="0">
                <a:latin typeface="Mistral" charset="0"/>
                <a:ea typeface="Mistral" charset="0"/>
                <a:cs typeface="Mistral" charset="0"/>
              </a:rPr>
              <a:t> </a:t>
            </a:r>
            <a:r>
              <a:rPr lang="en-GB" sz="2800" dirty="0" err="1">
                <a:latin typeface="Mistral" charset="0"/>
                <a:ea typeface="Mistral" charset="0"/>
                <a:cs typeface="Mistral" charset="0"/>
              </a:rPr>
              <a:t>une</a:t>
            </a:r>
            <a:r>
              <a:rPr lang="en-GB" sz="2800" dirty="0">
                <a:latin typeface="Mistral" charset="0"/>
                <a:ea typeface="Mistral" charset="0"/>
                <a:cs typeface="Mistral" charset="0"/>
              </a:rPr>
              <a:t> </a:t>
            </a:r>
            <a:r>
              <a:rPr lang="en-GB" sz="2800" dirty="0" err="1">
                <a:latin typeface="Mistral" charset="0"/>
                <a:ea typeface="Mistral" charset="0"/>
                <a:cs typeface="Mistral" charset="0"/>
              </a:rPr>
              <a:t>approche</a:t>
            </a:r>
            <a:r>
              <a:rPr lang="en-GB" sz="2800" dirty="0">
                <a:latin typeface="Mistral" charset="0"/>
                <a:ea typeface="Mistral" charset="0"/>
                <a:cs typeface="Mistral" charset="0"/>
              </a:rPr>
              <a:t> capable de </a:t>
            </a:r>
            <a:r>
              <a:rPr lang="en-GB" sz="2800" dirty="0" err="1">
                <a:latin typeface="Mistral" charset="0"/>
                <a:ea typeface="Mistral" charset="0"/>
                <a:cs typeface="Mistral" charset="0"/>
              </a:rPr>
              <a:t>réparer</a:t>
            </a:r>
            <a:r>
              <a:rPr lang="en-GB" sz="2800" dirty="0">
                <a:latin typeface="Mistral" charset="0"/>
                <a:ea typeface="Mistral" charset="0"/>
                <a:cs typeface="Mistral" charset="0"/>
              </a:rPr>
              <a:t> le SYSTÈME IMMUNITAIRE</a:t>
            </a:r>
          </a:p>
          <a:p>
            <a:pPr algn="ctr"/>
            <a:r>
              <a:rPr lang="en-GB" sz="2800" dirty="0" err="1">
                <a:latin typeface="Mistral" charset="0"/>
                <a:ea typeface="Mistral" charset="0"/>
                <a:cs typeface="Mistral" charset="0"/>
              </a:rPr>
              <a:t>Rapidement</a:t>
            </a:r>
            <a:r>
              <a:rPr lang="en-GB" sz="2800" dirty="0">
                <a:latin typeface="Mistral" charset="0"/>
                <a:ea typeface="Mistral" charset="0"/>
                <a:cs typeface="Mistral" charset="0"/>
              </a:rPr>
              <a:t> </a:t>
            </a:r>
            <a:r>
              <a:rPr lang="en-GB" sz="2800" dirty="0" err="1">
                <a:latin typeface="Mistral" charset="0"/>
                <a:ea typeface="Mistral" charset="0"/>
                <a:cs typeface="Mistral" charset="0"/>
              </a:rPr>
              <a:t>ou</a:t>
            </a:r>
            <a:endParaRPr lang="en-GB" sz="2800" dirty="0">
              <a:latin typeface="Mistral" charset="0"/>
              <a:ea typeface="Mistral" charset="0"/>
              <a:cs typeface="Mistral" charset="0"/>
            </a:endParaRPr>
          </a:p>
          <a:p>
            <a:pPr algn="ctr"/>
            <a:r>
              <a:rPr lang="en-GB" sz="2800" dirty="0" err="1">
                <a:latin typeface="Mistral" charset="0"/>
                <a:ea typeface="Mistral" charset="0"/>
                <a:cs typeface="Mistral" charset="0"/>
              </a:rPr>
              <a:t>lentement</a:t>
            </a:r>
            <a:endParaRPr lang="en-GB" sz="2800" dirty="0">
              <a:latin typeface="Mistral" charset="0"/>
              <a:ea typeface="Mistral" charset="0"/>
              <a:cs typeface="Mistr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25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265" y="0"/>
            <a:ext cx="11872986" cy="12573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/>
              <a:t>Les organismes intracellulaires déclenchent une vascularite </a:t>
            </a:r>
            <a:br>
              <a:rPr lang="fr-FR" sz="3600" dirty="0"/>
            </a:br>
            <a:r>
              <a:rPr lang="fr-FR" sz="3600" dirty="0"/>
              <a:t>localisée ou généralisée</a:t>
            </a:r>
            <a:br>
              <a:rPr lang="fr-FR" sz="3600" dirty="0"/>
            </a:br>
            <a:br>
              <a:rPr lang="fr-FR" sz="3600" dirty="0"/>
            </a:br>
            <a:br>
              <a:rPr lang="fr-FR" sz="3600" dirty="0"/>
            </a:br>
            <a:br>
              <a:rPr lang="fr-FR" sz="3600" dirty="0"/>
            </a:br>
            <a:br>
              <a:rPr lang="fr-FR" sz="3600" dirty="0"/>
            </a:br>
            <a:br>
              <a:rPr lang="fr-FR" sz="3600" dirty="0"/>
            </a:br>
            <a:br>
              <a:rPr lang="fr-FR" sz="3600" dirty="0"/>
            </a:br>
            <a:br>
              <a:rPr lang="fr-FR" sz="3600" dirty="0"/>
            </a:br>
            <a:br>
              <a:rPr lang="fr-FR" sz="3600" dirty="0"/>
            </a:br>
            <a:br>
              <a:rPr lang="fr-FR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fr-FR" sz="2400" dirty="0"/>
            </a:br>
            <a:br>
              <a:rPr lang="fr-FR" sz="3600" dirty="0"/>
            </a:br>
            <a:endParaRPr lang="fr-FR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1" b="100000" l="431" r="100000">
                        <a14:foregroundMark x1="90948" y1="82028" x2="90948" y2="82028"/>
                        <a14:foregroundMark x1="83190" y1="64977" x2="83190" y2="64977"/>
                        <a14:foregroundMark x1="31897" y1="28111" x2="31897" y2="28111"/>
                        <a14:foregroundMark x1="94397" y1="91705" x2="94397" y2="91705"/>
                        <a14:foregroundMark x1="77586" y1="94931" x2="77586" y2="94931"/>
                        <a14:foregroundMark x1="26293" y1="14747" x2="26293" y2="14747"/>
                      </a14:backgroundRemoval>
                    </a14:imgEffect>
                  </a14:imgLayer>
                </a14:imgProps>
              </a:ext>
            </a:extLst>
          </a:blip>
          <a:srcRect t="-283" r="916"/>
          <a:stretch/>
        </p:blipFill>
        <p:spPr>
          <a:xfrm rot="18678237">
            <a:off x="2081850" y="3337907"/>
            <a:ext cx="3877370" cy="3670542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3523785" y="3678655"/>
            <a:ext cx="309498" cy="75828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F70841-EFA9-AA73-6C68-FCEA4303BB47}"/>
              </a:ext>
            </a:extLst>
          </p:cNvPr>
          <p:cNvSpPr txBox="1"/>
          <p:nvPr/>
        </p:nvSpPr>
        <p:spPr>
          <a:xfrm>
            <a:off x="90264" y="923623"/>
            <a:ext cx="12101736" cy="5745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Le déchirement endothélial entraine des changements de volume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Intra et extracellulaires ( œdèmes vasculaires et tissulaires)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Spécifiquement, là, sur le lieu du drame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fr-FR" sz="2400" dirty="0">
                <a:solidFill>
                  <a:srgbClr val="00B0F0"/>
                </a:solidFill>
                <a:latin typeface="Helvetica" pitchFamily="2" charset="0"/>
              </a:rPr>
              <a:t>Que le corps humain s’efforce à rapiécer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fr-FR" sz="2400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endParaRPr lang="fr-FR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fr-FR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fr-FR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fr-FR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Helvetica" pitchFamily="2" charset="0"/>
              </a:rPr>
              <a:t>             </a:t>
            </a:r>
            <a:r>
              <a:rPr lang="fr-FR" sz="3200" dirty="0">
                <a:solidFill>
                  <a:srgbClr val="FF0000"/>
                </a:solidFill>
                <a:latin typeface="Helvetica" pitchFamily="2" charset="0"/>
              </a:rPr>
              <a:t>Gare aux suppléments de vitamine D3 et de Calcium!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6F299D-05C9-5257-A9B5-19CAAA61B863}"/>
              </a:ext>
            </a:extLst>
          </p:cNvPr>
          <p:cNvSpPr txBox="1"/>
          <p:nvPr/>
        </p:nvSpPr>
        <p:spPr>
          <a:xfrm>
            <a:off x="2655786" y="3309323"/>
            <a:ext cx="2045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Magmas de calcium</a:t>
            </a:r>
          </a:p>
        </p:txBody>
      </p:sp>
    </p:spTree>
    <p:extLst>
      <p:ext uri="{BB962C8B-B14F-4D97-AF65-F5344CB8AC3E}">
        <p14:creationId xmlns:p14="http://schemas.microsoft.com/office/powerpoint/2010/main" val="17020048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4067" y="1790467"/>
            <a:ext cx="7797800" cy="448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9"/>
          <p:cNvSpPr txBox="1"/>
          <p:nvPr/>
        </p:nvSpPr>
        <p:spPr>
          <a:xfrm>
            <a:off x="4656967" y="119767"/>
            <a:ext cx="3592000" cy="1871241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320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Excès de prise</a:t>
            </a:r>
            <a:endParaRPr sz="320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algn="ctr">
              <a:lnSpc>
                <a:spcPct val="115000"/>
              </a:lnSpc>
            </a:pPr>
            <a:r>
              <a:rPr lang="en-GB" sz="320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de</a:t>
            </a:r>
            <a:endParaRPr sz="320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algn="ctr"/>
            <a:r>
              <a:rPr lang="en-GB" sz="320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vitamine D3</a:t>
            </a:r>
            <a:endParaRPr sz="320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333" y="203200"/>
            <a:ext cx="6929496" cy="64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1030" y="203200"/>
            <a:ext cx="4660900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0296" y="3759200"/>
            <a:ext cx="4025323" cy="28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0"/>
          <p:cNvSpPr txBox="1"/>
          <p:nvPr/>
        </p:nvSpPr>
        <p:spPr>
          <a:xfrm>
            <a:off x="128400" y="128300"/>
            <a:ext cx="6929600" cy="9776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4133" b="1">
                <a:solidFill>
                  <a:schemeClr val="dk1"/>
                </a:solidFill>
                <a:latin typeface="Merienda"/>
                <a:ea typeface="Merienda"/>
                <a:cs typeface="Merienda"/>
                <a:sym typeface="Merienda"/>
              </a:rPr>
              <a:t>Excès de prise de vitamine D3</a:t>
            </a:r>
            <a:endParaRPr sz="4133" b="1">
              <a:solidFill>
                <a:schemeClr val="dk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1" y="203200"/>
            <a:ext cx="5676900" cy="30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332" y="3321819"/>
            <a:ext cx="5902851" cy="322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2867" y="203201"/>
            <a:ext cx="5599739" cy="645160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1"/>
          <p:cNvSpPr txBox="1"/>
          <p:nvPr/>
        </p:nvSpPr>
        <p:spPr>
          <a:xfrm>
            <a:off x="7819400" y="540434"/>
            <a:ext cx="3794800" cy="1378799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3200" b="1">
                <a:solidFill>
                  <a:schemeClr val="dk1"/>
                </a:solidFill>
                <a:latin typeface="Merienda"/>
                <a:ea typeface="Merienda"/>
                <a:cs typeface="Merienda"/>
                <a:sym typeface="Merienda"/>
              </a:rPr>
              <a:t>Excès de prise de vitamine D3</a:t>
            </a:r>
            <a:endParaRPr sz="3200" b="1">
              <a:solidFill>
                <a:schemeClr val="dk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5810AA-946B-1E41-A543-7CD7FEE9F4FF}"/>
              </a:ext>
            </a:extLst>
          </p:cNvPr>
          <p:cNvSpPr txBox="1"/>
          <p:nvPr/>
        </p:nvSpPr>
        <p:spPr>
          <a:xfrm>
            <a:off x="1286189" y="1994693"/>
            <a:ext cx="64732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Calcifications </a:t>
            </a:r>
            <a:r>
              <a:rPr lang="en-US" sz="2400" b="1" i="1" dirty="0" err="1"/>
              <a:t>d’hématomes</a:t>
            </a:r>
            <a:endParaRPr lang="en-US" sz="2400" b="1" i="1" dirty="0"/>
          </a:p>
          <a:p>
            <a:r>
              <a:rPr lang="en-US" sz="2400" b="1" i="1" dirty="0"/>
              <a:t>Après </a:t>
            </a:r>
            <a:r>
              <a:rPr lang="en-US" sz="2400" b="1" i="1" dirty="0" err="1"/>
              <a:t>traumatismes</a:t>
            </a:r>
            <a:r>
              <a:rPr lang="en-US" sz="2400" b="1" i="1" dirty="0"/>
              <a:t> </a:t>
            </a:r>
            <a:r>
              <a:rPr lang="en-US" sz="2400" b="1" i="1" dirty="0" err="1"/>
              <a:t>vasculaires</a:t>
            </a:r>
            <a:endParaRPr lang="en-US" sz="2400" b="1" i="1" dirty="0"/>
          </a:p>
          <a:p>
            <a:endParaRPr lang="en-US" sz="2400" b="1" i="1" dirty="0"/>
          </a:p>
          <a:p>
            <a:endParaRPr lang="en-US" sz="2400" b="1" i="1" dirty="0"/>
          </a:p>
          <a:p>
            <a:r>
              <a:rPr lang="en-US" sz="2400" b="1" i="1" dirty="0" err="1"/>
              <a:t>Fréquents</a:t>
            </a:r>
            <a:r>
              <a:rPr lang="en-US" sz="2400" b="1" i="1" dirty="0"/>
              <a:t> chez les patients </a:t>
            </a:r>
            <a:r>
              <a:rPr lang="en-US" sz="2400" b="1" i="1" dirty="0" err="1"/>
              <a:t>porteurs</a:t>
            </a:r>
            <a:r>
              <a:rPr lang="en-US" sz="2400" b="1" i="1" dirty="0"/>
              <a:t> </a:t>
            </a:r>
            <a:r>
              <a:rPr lang="en-US" sz="2400" b="1" i="1" dirty="0" err="1"/>
              <a:t>d’OIO</a:t>
            </a:r>
            <a:endParaRPr lang="en-US" sz="2400" b="1" i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833" y="203185"/>
            <a:ext cx="6985000" cy="62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" y="1689767"/>
            <a:ext cx="2387267" cy="4774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2"/>
          <p:cNvPicPr preferRelativeResize="0"/>
          <p:nvPr/>
        </p:nvPicPr>
        <p:blipFill rotWithShape="1">
          <a:blip r:embed="rId5">
            <a:alphaModFix/>
          </a:blip>
          <a:srcRect t="8206" r="32831"/>
          <a:stretch/>
        </p:blipFill>
        <p:spPr>
          <a:xfrm>
            <a:off x="2694767" y="1689767"/>
            <a:ext cx="2165767" cy="477453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2"/>
          <p:cNvSpPr txBox="1"/>
          <p:nvPr/>
        </p:nvSpPr>
        <p:spPr>
          <a:xfrm>
            <a:off x="203200" y="203201"/>
            <a:ext cx="4596800" cy="1378799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3200" b="1">
                <a:solidFill>
                  <a:schemeClr val="dk1"/>
                </a:solidFill>
                <a:latin typeface="Merienda"/>
                <a:ea typeface="Merienda"/>
                <a:cs typeface="Merienda"/>
                <a:sym typeface="Merienda"/>
              </a:rPr>
              <a:t>Excès de prise de vitamine D3</a:t>
            </a:r>
            <a:endParaRPr sz="3200" b="1">
              <a:solidFill>
                <a:schemeClr val="dk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CC4F26E1-DC06-1646-BBDD-396AA3BF6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2869033"/>
            <a:ext cx="12192000" cy="1817252"/>
          </a:xfrm>
          <a:prstGeom prst="rect">
            <a:avLst/>
          </a:prstGeom>
        </p:spPr>
      </p:pic>
      <p:sp>
        <p:nvSpPr>
          <p:cNvPr id="302" name="Google Shape;302;p44"/>
          <p:cNvSpPr/>
          <p:nvPr/>
        </p:nvSpPr>
        <p:spPr>
          <a:xfrm>
            <a:off x="0" y="5240867"/>
            <a:ext cx="1871600" cy="14676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303" name="Google Shape;30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697334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6500" y="697334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2900" y="697334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9300" y="697334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5700" y="697334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22100" y="697334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98500" y="697334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4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11674901" y="697334"/>
            <a:ext cx="5171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65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29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93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57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221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985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4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11674901" y="4686285"/>
            <a:ext cx="517100" cy="21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4"/>
          <p:cNvSpPr txBox="1"/>
          <p:nvPr/>
        </p:nvSpPr>
        <p:spPr>
          <a:xfrm>
            <a:off x="2773200" y="81734"/>
            <a:ext cx="6645600" cy="670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Un vaisseau sanguin normal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320" name="Google Shape;320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76401" y="1"/>
            <a:ext cx="1714500" cy="11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4"/>
          <p:cNvSpPr txBox="1"/>
          <p:nvPr/>
        </p:nvSpPr>
        <p:spPr>
          <a:xfrm>
            <a:off x="1616495" y="895967"/>
            <a:ext cx="1676400" cy="1520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Cellule endothé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algn="ctr">
              <a:lnSpc>
                <a:spcPct val="115000"/>
              </a:lnSpc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liale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322" name="Google Shape;322;p44"/>
          <p:cNvSpPr txBox="1"/>
          <p:nvPr/>
        </p:nvSpPr>
        <p:spPr>
          <a:xfrm>
            <a:off x="677200" y="2090367"/>
            <a:ext cx="517200" cy="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4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9</a:t>
            </a:r>
            <a:endParaRPr sz="24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323" name="Google Shape;323;p44"/>
          <p:cNvSpPr txBox="1"/>
          <p:nvPr/>
        </p:nvSpPr>
        <p:spPr>
          <a:xfrm>
            <a:off x="5210300" y="759167"/>
            <a:ext cx="1194400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Avec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>
              <a:lnSpc>
                <a:spcPct val="115000"/>
              </a:lnSpc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Son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>
              <a:lnSpc>
                <a:spcPct val="115000"/>
              </a:lnSpc>
            </a:pP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>
              <a:lnSpc>
                <a:spcPct val="115000"/>
              </a:lnSpc>
            </a:pP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>
              <a:lnSpc>
                <a:spcPct val="115000"/>
              </a:lnSpc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noyau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324" name="Google Shape;324;p44"/>
          <p:cNvPicPr preferRelativeResize="0"/>
          <p:nvPr/>
        </p:nvPicPr>
        <p:blipFill rotWithShape="1">
          <a:blip r:embed="rId8">
            <a:alphaModFix/>
          </a:blip>
          <a:srcRect b="8842"/>
          <a:stretch/>
        </p:blipFill>
        <p:spPr>
          <a:xfrm>
            <a:off x="8411000" y="759167"/>
            <a:ext cx="1498600" cy="92576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4"/>
          <p:cNvSpPr txBox="1"/>
          <p:nvPr/>
        </p:nvSpPr>
        <p:spPr>
          <a:xfrm>
            <a:off x="677200" y="3244067"/>
            <a:ext cx="6053600" cy="118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5333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5333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F178675F-CFF2-6C4D-A88D-9B1520CBAD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2810923"/>
            <a:ext cx="12192000" cy="1817252"/>
          </a:xfrm>
          <a:prstGeom prst="rect">
            <a:avLst/>
          </a:prstGeom>
        </p:spPr>
      </p:pic>
      <p:sp>
        <p:nvSpPr>
          <p:cNvPr id="373" name="Google Shape;373;p47"/>
          <p:cNvSpPr/>
          <p:nvPr/>
        </p:nvSpPr>
        <p:spPr>
          <a:xfrm>
            <a:off x="0" y="5240867"/>
            <a:ext cx="1871600" cy="14676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374" name="Google Shape;374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577567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6500" y="577567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2900" y="577567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98500" y="577567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7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11674901" y="577567"/>
            <a:ext cx="5171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65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29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93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57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221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985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7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11674901" y="4686285"/>
            <a:ext cx="517100" cy="21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47"/>
          <p:cNvSpPr/>
          <p:nvPr/>
        </p:nvSpPr>
        <p:spPr>
          <a:xfrm rot="140511">
            <a:off x="4324143" y="-1159153"/>
            <a:ext cx="6489596" cy="6569653"/>
          </a:xfrm>
          <a:prstGeom prst="irregularSeal1">
            <a:avLst/>
          </a:prstGeom>
          <a:solidFill>
            <a:srgbClr val="D84625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388" name="Google Shape;388;p47"/>
          <p:cNvSpPr txBox="1"/>
          <p:nvPr/>
        </p:nvSpPr>
        <p:spPr>
          <a:xfrm>
            <a:off x="5765700" y="337967"/>
            <a:ext cx="4000000" cy="85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3467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Cellule envahie</a:t>
            </a:r>
            <a:endParaRPr sz="3467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389" name="Google Shape;389;p47"/>
          <p:cNvSpPr txBox="1"/>
          <p:nvPr/>
        </p:nvSpPr>
        <p:spPr>
          <a:xfrm>
            <a:off x="1848233" y="1247668"/>
            <a:ext cx="1272800" cy="130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0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cellule</a:t>
            </a:r>
            <a:endParaRPr sz="20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algn="ctr">
              <a:lnSpc>
                <a:spcPct val="115000"/>
              </a:lnSpc>
            </a:pPr>
            <a:r>
              <a:rPr lang="en-GB" sz="20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endothéliale</a:t>
            </a:r>
            <a:endParaRPr sz="20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390" name="Google Shape;390;p47"/>
          <p:cNvSpPr txBox="1"/>
          <p:nvPr/>
        </p:nvSpPr>
        <p:spPr>
          <a:xfrm>
            <a:off x="209633" y="3064384"/>
            <a:ext cx="5660000" cy="118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5333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5333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pic>
        <p:nvPicPr>
          <p:cNvPr id="391" name="Google Shape;391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65685" y="809251"/>
            <a:ext cx="26543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097004" y="1278251"/>
            <a:ext cx="840363" cy="770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70567" y="792801"/>
            <a:ext cx="24638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994100" y="1845600"/>
            <a:ext cx="15494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25497" y="1931634"/>
            <a:ext cx="1371500" cy="1588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060934" y="1759133"/>
            <a:ext cx="18415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23449" y="1057674"/>
            <a:ext cx="1371500" cy="1211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481633" y="376100"/>
            <a:ext cx="16002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32485" y="2379467"/>
            <a:ext cx="1587500" cy="20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568937" y="1931634"/>
            <a:ext cx="995500" cy="108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40534" y="2879518"/>
            <a:ext cx="1710900" cy="1196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9"/>
          <p:cNvSpPr txBox="1"/>
          <p:nvPr/>
        </p:nvSpPr>
        <p:spPr>
          <a:xfrm>
            <a:off x="450800" y="380237"/>
            <a:ext cx="11290400" cy="5366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4133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Et </a:t>
            </a:r>
            <a:r>
              <a:rPr lang="en-GB" sz="4133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en</a:t>
            </a:r>
            <a:r>
              <a:rPr lang="en-GB" sz="4133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se </a:t>
            </a:r>
            <a:r>
              <a:rPr lang="en-GB" sz="4133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déchirant</a:t>
            </a:r>
            <a:r>
              <a:rPr lang="en-GB" sz="4133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, </a:t>
            </a:r>
            <a:r>
              <a:rPr lang="en-GB" sz="4133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produit</a:t>
            </a:r>
            <a:r>
              <a:rPr lang="en-GB" sz="4133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3 types de </a:t>
            </a:r>
            <a:r>
              <a:rPr lang="en-GB" sz="4133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toxines</a:t>
            </a:r>
            <a:r>
              <a:rPr lang="en-GB" sz="4133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:</a:t>
            </a:r>
            <a:endParaRPr sz="4133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>
              <a:lnSpc>
                <a:spcPct val="115000"/>
              </a:lnSpc>
            </a:pPr>
            <a:r>
              <a:rPr lang="en-GB" sz="4133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</a:t>
            </a:r>
            <a:endParaRPr sz="4133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>
              <a:lnSpc>
                <a:spcPct val="115000"/>
              </a:lnSpc>
            </a:pPr>
            <a:endParaRPr sz="4133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>
              <a:lnSpc>
                <a:spcPct val="115000"/>
              </a:lnSpc>
            </a:pPr>
            <a:endParaRPr sz="4133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indent="609585">
              <a:lnSpc>
                <a:spcPct val="115000"/>
              </a:lnSpc>
            </a:pPr>
            <a:r>
              <a:rPr lang="en-GB" sz="4133" i="1" dirty="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-</a:t>
            </a:r>
            <a:r>
              <a:rPr lang="en-GB" sz="4133" i="1" dirty="0" err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Endotoxines</a:t>
            </a:r>
            <a:r>
              <a:rPr lang="en-GB" sz="4133" i="1" dirty="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 = fatigue, </a:t>
            </a:r>
            <a:r>
              <a:rPr lang="en-GB" sz="4133" i="1" dirty="0" err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douleurs</a:t>
            </a:r>
            <a:endParaRPr sz="4133" i="1" dirty="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indent="609585">
              <a:lnSpc>
                <a:spcPct val="115000"/>
              </a:lnSpc>
            </a:pPr>
            <a:r>
              <a:rPr lang="en-GB" sz="4133" dirty="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-</a:t>
            </a:r>
            <a:r>
              <a:rPr lang="en-GB" sz="4133" i="1" dirty="0" err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Neurotoxines</a:t>
            </a:r>
            <a:r>
              <a:rPr lang="en-GB" sz="4133" i="1" dirty="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= psychoses, </a:t>
            </a:r>
            <a:r>
              <a:rPr lang="en-GB" sz="4133" i="1" dirty="0" err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neurologie</a:t>
            </a:r>
            <a:endParaRPr sz="4133" i="1" dirty="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indent="609585">
              <a:lnSpc>
                <a:spcPct val="115000"/>
              </a:lnSpc>
            </a:pPr>
            <a:r>
              <a:rPr lang="en-GB" sz="4133" dirty="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-</a:t>
            </a:r>
            <a:r>
              <a:rPr lang="en-GB" sz="4133" i="1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Allergènes</a:t>
            </a:r>
            <a:r>
              <a:rPr lang="en-GB" sz="4133" i="1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 	= digestif &amp; </a:t>
            </a:r>
            <a:r>
              <a:rPr lang="en-GB" sz="4133" i="1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cutané</a:t>
            </a:r>
            <a:endParaRPr sz="4133" i="1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48" name="Google Shape;448;p49"/>
          <p:cNvSpPr/>
          <p:nvPr/>
        </p:nvSpPr>
        <p:spPr>
          <a:xfrm>
            <a:off x="163664" y="3429000"/>
            <a:ext cx="995472" cy="738792"/>
          </a:xfrm>
          <a:prstGeom prst="irregularSeal1">
            <a:avLst/>
          </a:prstGeom>
          <a:solidFill>
            <a:srgbClr val="FFC000"/>
          </a:solidFill>
          <a:ln w="9525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450" name="Google Shape;450;p49"/>
          <p:cNvSpPr/>
          <p:nvPr/>
        </p:nvSpPr>
        <p:spPr>
          <a:xfrm>
            <a:off x="302457" y="4994331"/>
            <a:ext cx="824400" cy="738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FC000"/>
          </a:solidFill>
          <a:ln w="9525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" name="Smiley Face 1">
            <a:extLst>
              <a:ext uri="{FF2B5EF4-FFF2-40B4-BE49-F238E27FC236}">
                <a16:creationId xmlns:a16="http://schemas.microsoft.com/office/drawing/2014/main" id="{6D563E1B-D97F-DED4-0B7A-B3D3192600B9}"/>
              </a:ext>
            </a:extLst>
          </p:cNvPr>
          <p:cNvSpPr/>
          <p:nvPr/>
        </p:nvSpPr>
        <p:spPr>
          <a:xfrm>
            <a:off x="212457" y="4141296"/>
            <a:ext cx="914400" cy="914400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med">
    <p:pull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307A24D9-73B7-6149-9DC5-9147AE0878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2650433"/>
            <a:ext cx="12192000" cy="1817252"/>
          </a:xfrm>
          <a:prstGeom prst="rect">
            <a:avLst/>
          </a:prstGeom>
        </p:spPr>
      </p:pic>
      <p:sp>
        <p:nvSpPr>
          <p:cNvPr id="477" name="Google Shape;477;p51"/>
          <p:cNvSpPr/>
          <p:nvPr/>
        </p:nvSpPr>
        <p:spPr>
          <a:xfrm>
            <a:off x="0" y="5240867"/>
            <a:ext cx="1871600" cy="14676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pic>
        <p:nvPicPr>
          <p:cNvPr id="478" name="Google Shape;478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37967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6500" y="337967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2900" y="337967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98500" y="337967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51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11674901" y="337967"/>
            <a:ext cx="5171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93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5700" y="4686285"/>
            <a:ext cx="16764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37685" y="-202899"/>
            <a:ext cx="5692433" cy="4006233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51"/>
          <p:cNvSpPr txBox="1"/>
          <p:nvPr/>
        </p:nvSpPr>
        <p:spPr>
          <a:xfrm>
            <a:off x="0" y="1"/>
            <a:ext cx="7741600" cy="788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3067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Cellules </a:t>
            </a:r>
            <a:r>
              <a:rPr lang="en-GB" sz="3067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réparées</a:t>
            </a:r>
            <a:endParaRPr sz="3067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487" name="Google Shape;487;p51"/>
          <p:cNvSpPr txBox="1"/>
          <p:nvPr/>
        </p:nvSpPr>
        <p:spPr>
          <a:xfrm>
            <a:off x="164700" y="3284685"/>
            <a:ext cx="5780000" cy="107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4667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1200"/>
          </a:p>
        </p:txBody>
      </p:sp>
      <p:sp>
        <p:nvSpPr>
          <p:cNvPr id="488" name="Google Shape;488;p51"/>
          <p:cNvSpPr txBox="1"/>
          <p:nvPr/>
        </p:nvSpPr>
        <p:spPr>
          <a:xfrm>
            <a:off x="5690033" y="3284701"/>
            <a:ext cx="7502000" cy="107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4667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Plaquettes activées</a:t>
            </a:r>
            <a:endParaRPr sz="4667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489" name="Google Shape;489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96849" y="3971552"/>
            <a:ext cx="5692433" cy="400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41585" y="3971552"/>
            <a:ext cx="5692433" cy="400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50;p45">
            <a:extLst>
              <a:ext uri="{FF2B5EF4-FFF2-40B4-BE49-F238E27FC236}">
                <a16:creationId xmlns:a16="http://schemas.microsoft.com/office/drawing/2014/main" id="{F7A6A5F3-6C0F-6B48-AC95-28A89A6C28D1}"/>
              </a:ext>
            </a:extLst>
          </p:cNvPr>
          <p:cNvPicPr preferRelativeResize="0"/>
          <p:nvPr/>
        </p:nvPicPr>
        <p:blipFill>
          <a:blip r:embed="rId8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42892" y="2622809"/>
            <a:ext cx="947217" cy="88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50;p45">
            <a:extLst>
              <a:ext uri="{FF2B5EF4-FFF2-40B4-BE49-F238E27FC236}">
                <a16:creationId xmlns:a16="http://schemas.microsoft.com/office/drawing/2014/main" id="{C95D0D54-F6B3-7A4B-8C2B-B50102F3347C}"/>
              </a:ext>
            </a:extLst>
          </p:cNvPr>
          <p:cNvPicPr preferRelativeResize="0"/>
          <p:nvPr/>
        </p:nvPicPr>
        <p:blipFill>
          <a:blip r:embed="rId9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5600" y="2650417"/>
            <a:ext cx="947217" cy="88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50;p45">
            <a:extLst>
              <a:ext uri="{FF2B5EF4-FFF2-40B4-BE49-F238E27FC236}">
                <a16:creationId xmlns:a16="http://schemas.microsoft.com/office/drawing/2014/main" id="{8572609C-2810-C543-817D-B594292095EE}"/>
              </a:ext>
            </a:extLst>
          </p:cNvPr>
          <p:cNvPicPr preferRelativeResize="0"/>
          <p:nvPr/>
        </p:nvPicPr>
        <p:blipFill>
          <a:blip r:embed="rId8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58054" y="2650415"/>
            <a:ext cx="947217" cy="88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50;p45">
            <a:extLst>
              <a:ext uri="{FF2B5EF4-FFF2-40B4-BE49-F238E27FC236}">
                <a16:creationId xmlns:a16="http://schemas.microsoft.com/office/drawing/2014/main" id="{A55C9DF7-2829-A84C-A550-315E013A675A}"/>
              </a:ext>
            </a:extLst>
          </p:cNvPr>
          <p:cNvPicPr preferRelativeResize="0"/>
          <p:nvPr/>
        </p:nvPicPr>
        <p:blipFill>
          <a:blip r:embed="rId8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35665" y="3524450"/>
            <a:ext cx="947217" cy="88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50;p45">
            <a:extLst>
              <a:ext uri="{FF2B5EF4-FFF2-40B4-BE49-F238E27FC236}">
                <a16:creationId xmlns:a16="http://schemas.microsoft.com/office/drawing/2014/main" id="{0CA3EE58-C034-F940-A75B-C61D067CBC13}"/>
              </a:ext>
            </a:extLst>
          </p:cNvPr>
          <p:cNvPicPr preferRelativeResize="0"/>
          <p:nvPr/>
        </p:nvPicPr>
        <p:blipFill>
          <a:blip r:embed="rId8">
            <a:alphaModFix/>
            <a:grayscl/>
          </a:blip>
          <a:stretch>
            <a:fillRect/>
          </a:stretch>
        </p:blipFill>
        <p:spPr>
          <a:xfrm>
            <a:off x="8706629" y="2741575"/>
            <a:ext cx="947217" cy="88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50;p45">
            <a:extLst>
              <a:ext uri="{FF2B5EF4-FFF2-40B4-BE49-F238E27FC236}">
                <a16:creationId xmlns:a16="http://schemas.microsoft.com/office/drawing/2014/main" id="{6CB6A187-3940-9A44-8FD1-C269D84B3D1E}"/>
              </a:ext>
            </a:extLst>
          </p:cNvPr>
          <p:cNvPicPr preferRelativeResize="0"/>
          <p:nvPr/>
        </p:nvPicPr>
        <p:blipFill>
          <a:blip r:embed="rId8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09312" y="2771043"/>
            <a:ext cx="947217" cy="88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7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68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4"/>
          <p:cNvSpPr txBox="1"/>
          <p:nvPr/>
        </p:nvSpPr>
        <p:spPr>
          <a:xfrm>
            <a:off x="464167" y="1"/>
            <a:ext cx="11500000" cy="1520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3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Lorsque plusieurs cellules endothéliales</a:t>
            </a:r>
            <a:endParaRPr sz="3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algn="ctr">
              <a:lnSpc>
                <a:spcPct val="115000"/>
              </a:lnSpc>
            </a:pPr>
            <a:r>
              <a:rPr lang="en-GB" sz="3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sont envahies, le vaisseau sanguin devient </a:t>
            </a:r>
            <a:endParaRPr sz="3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510" name="Google Shape;51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333" y="1338033"/>
            <a:ext cx="6680200" cy="45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0197" y="1338033"/>
            <a:ext cx="5511804" cy="454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54"/>
          <p:cNvSpPr txBox="1"/>
          <p:nvPr/>
        </p:nvSpPr>
        <p:spPr>
          <a:xfrm>
            <a:off x="2090000" y="6010968"/>
            <a:ext cx="4522000" cy="88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une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véritable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</a:t>
            </a:r>
            <a:r>
              <a:rPr lang="en-GB" sz="3600" b="1" dirty="0" err="1">
                <a:solidFill>
                  <a:srgbClr val="00B0F0"/>
                </a:solidFill>
                <a:latin typeface="Helvetica" pitchFamily="2" charset="0"/>
                <a:ea typeface="Merienda"/>
                <a:cs typeface="Merienda"/>
                <a:sym typeface="Merienda"/>
              </a:rPr>
              <a:t>éponge</a:t>
            </a:r>
            <a:endParaRPr sz="3600" b="1" dirty="0">
              <a:solidFill>
                <a:srgbClr val="00B0F0"/>
              </a:solidFill>
              <a:latin typeface="Helvetica" pitchFamily="2" charset="0"/>
              <a:ea typeface="Merienda"/>
              <a:cs typeface="Merienda"/>
              <a:sym typeface="Merienda"/>
            </a:endParaRPr>
          </a:p>
        </p:txBody>
      </p:sp>
      <p:sp>
        <p:nvSpPr>
          <p:cNvPr id="513" name="Google Shape;513;p54"/>
          <p:cNvSpPr txBox="1"/>
          <p:nvPr/>
        </p:nvSpPr>
        <p:spPr>
          <a:xfrm>
            <a:off x="6775900" y="6010967"/>
            <a:ext cx="5320400" cy="88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avant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devenir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3600" b="1" dirty="0" err="1">
                <a:solidFill>
                  <a:srgbClr val="00B0F0"/>
                </a:solidFill>
                <a:latin typeface="Merienda"/>
                <a:ea typeface="Merienda"/>
                <a:cs typeface="Merienda"/>
                <a:sym typeface="Merienda"/>
              </a:rPr>
              <a:t>artériosclérose</a:t>
            </a:r>
            <a:endParaRPr sz="3600" b="1" dirty="0">
              <a:solidFill>
                <a:srgbClr val="00B0F0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E2EDF3-B6D7-E041-9872-576F66567AE4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211971" name="Rectangle 1"/>
          <p:cNvSpPr>
            <a:spLocks/>
          </p:cNvSpPr>
          <p:nvPr/>
        </p:nvSpPr>
        <p:spPr bwMode="auto">
          <a:xfrm>
            <a:off x="612740" y="1950446"/>
            <a:ext cx="12191999" cy="45943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>
              <a:lnSpc>
                <a:spcPct val="150000"/>
              </a:lnSpc>
            </a:pPr>
            <a:r>
              <a:rPr lang="en-US" sz="4000" i="1" dirty="0">
                <a:latin typeface="Helvetica" pitchFamily="2" charset="0"/>
                <a:ea typeface="Papyrus" charset="0"/>
                <a:cs typeface="Papyrus" charset="0"/>
              </a:rPr>
              <a:t>-  </a:t>
            </a:r>
            <a:r>
              <a:rPr lang="en-US" sz="4000" i="1" dirty="0" err="1">
                <a:latin typeface="Helvetica" pitchFamily="2" charset="0"/>
                <a:ea typeface="Papyrus" charset="0"/>
                <a:cs typeface="Papyrus" charset="0"/>
              </a:rPr>
              <a:t>l</a:t>
            </a:r>
            <a:r>
              <a:rPr lang="en-US" sz="4000" b="1" i="1" dirty="0" err="1">
                <a:latin typeface="Helvetica" pitchFamily="2" charset="0"/>
                <a:ea typeface="Papyrus" charset="0"/>
                <a:cs typeface="Papyrus" charset="0"/>
              </a:rPr>
              <a:t>’association</a:t>
            </a:r>
            <a:r>
              <a:rPr lang="en-US" sz="4000" i="1" dirty="0">
                <a:latin typeface="Helvetica" pitchFamily="2" charset="0"/>
                <a:ea typeface="Papyrus" charset="0"/>
                <a:cs typeface="Papyrus" charset="0"/>
              </a:rPr>
              <a:t> </a:t>
            </a:r>
            <a:r>
              <a:rPr lang="en-US" sz="4000" dirty="0">
                <a:latin typeface="Helvetica" pitchFamily="2" charset="0"/>
                <a:ea typeface="Papyrus" charset="0"/>
                <a:cs typeface="Papyrus" charset="0"/>
              </a:rPr>
              <a:t>de </a:t>
            </a:r>
            <a:r>
              <a:rPr lang="en-US" sz="4000" dirty="0" err="1">
                <a:latin typeface="Helvetica" pitchFamily="2" charset="0"/>
                <a:ea typeface="Papyrus" charset="0"/>
                <a:cs typeface="Papyrus" charset="0"/>
              </a:rPr>
              <a:t>germes</a:t>
            </a:r>
            <a:endParaRPr lang="en-US" sz="4000" dirty="0">
              <a:latin typeface="Helvetica" pitchFamily="2" charset="0"/>
              <a:ea typeface="Papyrus" charset="0"/>
              <a:cs typeface="Papyrus" charset="0"/>
            </a:endParaRPr>
          </a:p>
          <a:p>
            <a:pPr algn="l">
              <a:lnSpc>
                <a:spcPct val="150000"/>
              </a:lnSpc>
              <a:buFontTx/>
              <a:buChar char="-"/>
            </a:pPr>
            <a:r>
              <a:rPr lang="en-US" sz="4000" dirty="0">
                <a:latin typeface="Helvetica" pitchFamily="2" charset="0"/>
                <a:ea typeface="Papyrus" charset="0"/>
                <a:cs typeface="Papyrus" charset="0"/>
              </a:rPr>
              <a:t>  cause </a:t>
            </a:r>
            <a:r>
              <a:rPr lang="en-US" sz="4000" dirty="0" err="1">
                <a:latin typeface="Helvetica" pitchFamily="2" charset="0"/>
                <a:ea typeface="Papyrus" charset="0"/>
                <a:cs typeface="Papyrus" charset="0"/>
              </a:rPr>
              <a:t>une</a:t>
            </a:r>
            <a:r>
              <a:rPr lang="en-US" sz="4000" dirty="0">
                <a:latin typeface="Helvetica" pitchFamily="2" charset="0"/>
                <a:ea typeface="Papyrus" charset="0"/>
                <a:cs typeface="Papyrus" charset="0"/>
              </a:rPr>
              <a:t> vascularite </a:t>
            </a:r>
            <a:r>
              <a:rPr lang="en-US" sz="4000" dirty="0" err="1">
                <a:latin typeface="Helvetica" pitchFamily="2" charset="0"/>
                <a:ea typeface="Papyrus" charset="0"/>
                <a:cs typeface="Papyrus" charset="0"/>
              </a:rPr>
              <a:t>migrante</a:t>
            </a:r>
            <a:r>
              <a:rPr lang="en-US" sz="4000" dirty="0">
                <a:latin typeface="Helvetica" pitchFamily="2" charset="0"/>
                <a:ea typeface="Papyrus" charset="0"/>
                <a:cs typeface="Papyrus" charset="0"/>
              </a:rPr>
              <a:t> </a:t>
            </a:r>
            <a:r>
              <a:rPr lang="en-US" sz="4000" i="1" dirty="0" err="1">
                <a:latin typeface="Helvetica" pitchFamily="2" charset="0"/>
                <a:ea typeface="Papyrus" charset="0"/>
                <a:cs typeface="Papyrus" charset="0"/>
              </a:rPr>
              <a:t>t</a:t>
            </a:r>
            <a:r>
              <a:rPr lang="en-US" sz="4000" b="1" i="1" dirty="0" err="1">
                <a:latin typeface="Helvetica" pitchFamily="2" charset="0"/>
                <a:ea typeface="Papyrus" charset="0"/>
                <a:cs typeface="Papyrus" charset="0"/>
              </a:rPr>
              <a:t>oujours</a:t>
            </a:r>
            <a:r>
              <a:rPr lang="en-US" sz="4000" b="1" i="1" dirty="0">
                <a:latin typeface="Helvetica" pitchFamily="2" charset="0"/>
                <a:ea typeface="Papyrus" charset="0"/>
                <a:cs typeface="Papyrus" charset="0"/>
              </a:rPr>
              <a:t> ( ? )   	</a:t>
            </a:r>
            <a:r>
              <a:rPr lang="en-US" sz="4000" dirty="0" err="1">
                <a:latin typeface="Helvetica" pitchFamily="2" charset="0"/>
                <a:ea typeface="Papyrus" charset="0"/>
                <a:cs typeface="Papyrus" charset="0"/>
              </a:rPr>
              <a:t>d'appartenance</a:t>
            </a:r>
            <a:r>
              <a:rPr lang="en-US" sz="4000" dirty="0">
                <a:latin typeface="Helvetica" pitchFamily="2" charset="0"/>
                <a:ea typeface="Papyrus" charset="0"/>
                <a:cs typeface="Papyrus" charset="0"/>
              </a:rPr>
              <a:t> </a:t>
            </a:r>
            <a:r>
              <a:rPr lang="en-US" sz="4000" b="1" i="1" dirty="0">
                <a:latin typeface="Helvetica" pitchFamily="2" charset="0"/>
                <a:ea typeface="Papyrus" charset="0"/>
                <a:cs typeface="Papyrus" charset="0"/>
              </a:rPr>
              <a:t>multi-</a:t>
            </a:r>
            <a:r>
              <a:rPr lang="en-US" sz="4000" b="1" i="1" dirty="0" err="1">
                <a:latin typeface="Helvetica" pitchFamily="2" charset="0"/>
                <a:ea typeface="Papyrus" charset="0"/>
                <a:cs typeface="Papyrus" charset="0"/>
              </a:rPr>
              <a:t>disciplinaire</a:t>
            </a:r>
            <a:endParaRPr lang="en-US" sz="4000" b="1" i="1" dirty="0">
              <a:latin typeface="Helvetica" pitchFamily="2" charset="0"/>
              <a:ea typeface="Papyrus" charset="0"/>
              <a:cs typeface="Papyrus" charset="0"/>
            </a:endParaRPr>
          </a:p>
          <a:p>
            <a:pPr algn="l">
              <a:lnSpc>
                <a:spcPct val="150000"/>
              </a:lnSpc>
            </a:pPr>
            <a:r>
              <a:rPr lang="en-US" sz="4000" dirty="0">
                <a:latin typeface="Helvetica" pitchFamily="2" charset="0"/>
                <a:ea typeface="Papyrus" charset="0"/>
                <a:cs typeface="Papyrus" charset="0"/>
              </a:rPr>
              <a:t>-  et </a:t>
            </a:r>
            <a:r>
              <a:rPr lang="en-US" sz="4000" dirty="0" err="1">
                <a:latin typeface="Helvetica" pitchFamily="2" charset="0"/>
                <a:ea typeface="Papyrus" charset="0"/>
                <a:cs typeface="Papyrus" charset="0"/>
              </a:rPr>
              <a:t>initie</a:t>
            </a:r>
            <a:r>
              <a:rPr lang="en-US" sz="4000" dirty="0">
                <a:latin typeface="Helvetica" pitchFamily="2" charset="0"/>
                <a:ea typeface="Papyrus" charset="0"/>
                <a:cs typeface="Papyrus" charset="0"/>
              </a:rPr>
              <a:t> </a:t>
            </a:r>
            <a:r>
              <a:rPr lang="en-US" sz="4000" dirty="0" err="1">
                <a:latin typeface="Helvetica" pitchFamily="2" charset="0"/>
                <a:ea typeface="Papyrus" charset="0"/>
                <a:cs typeface="Papyrus" charset="0"/>
              </a:rPr>
              <a:t>une</a:t>
            </a:r>
            <a:r>
              <a:rPr lang="en-US" sz="4000" dirty="0">
                <a:latin typeface="Helvetica" pitchFamily="2" charset="0"/>
                <a:ea typeface="Papyrus" charset="0"/>
                <a:cs typeface="Papyrus" charset="0"/>
              </a:rPr>
              <a:t> condition </a:t>
            </a:r>
            <a:r>
              <a:rPr lang="en-US" sz="4000" b="1" i="1" dirty="0">
                <a:latin typeface="Helvetica" pitchFamily="2" charset="0"/>
                <a:ea typeface="Papyrus" charset="0"/>
                <a:cs typeface="Papyrus" charset="0"/>
              </a:rPr>
              <a:t>auto-</a:t>
            </a:r>
            <a:r>
              <a:rPr lang="en-US" sz="4000" b="1" i="1" dirty="0" err="1">
                <a:latin typeface="Helvetica" pitchFamily="2" charset="0"/>
                <a:ea typeface="Papyrus" charset="0"/>
                <a:cs typeface="Papyrus" charset="0"/>
              </a:rPr>
              <a:t>immunitaire</a:t>
            </a:r>
            <a:endParaRPr lang="en-US" sz="4000" b="1" i="1" dirty="0">
              <a:latin typeface="Helvetica" pitchFamily="2" charset="0"/>
              <a:ea typeface="Papyrus" charset="0"/>
              <a:cs typeface="Papyrus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905" y="277387"/>
            <a:ext cx="8358188" cy="1785938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CB3634-B965-57F6-8186-9E47A066F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480" y="1143000"/>
            <a:ext cx="5604231" cy="49965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3F6B8E-DFBB-2962-41B9-829F9AC8C98D}"/>
              </a:ext>
            </a:extLst>
          </p:cNvPr>
          <p:cNvSpPr txBox="1"/>
          <p:nvPr/>
        </p:nvSpPr>
        <p:spPr>
          <a:xfrm>
            <a:off x="783771" y="1143000"/>
            <a:ext cx="8364310" cy="4846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5400" i="1" dirty="0" err="1">
                <a:latin typeface="Helvetica" pitchFamily="2" charset="0"/>
                <a:ea typeface="Papyrus" charset="0"/>
                <a:cs typeface="Papyrus" charset="0"/>
              </a:rPr>
              <a:t>dont</a:t>
            </a:r>
            <a:r>
              <a:rPr lang="en-US" sz="5400" i="1" dirty="0">
                <a:latin typeface="Helvetica" pitchFamily="2" charset="0"/>
                <a:ea typeface="Papyrus" charset="0"/>
                <a:cs typeface="Papyrus" charset="0"/>
              </a:rPr>
              <a:t> la </a:t>
            </a:r>
          </a:p>
          <a:p>
            <a:pPr>
              <a:lnSpc>
                <a:spcPct val="200000"/>
              </a:lnSpc>
            </a:pPr>
            <a:r>
              <a:rPr lang="en-US" sz="5400" b="1" i="1" dirty="0" err="1">
                <a:latin typeface="Helvetica" pitchFamily="2" charset="0"/>
                <a:ea typeface="Papyrus" charset="0"/>
                <a:cs typeface="Papyrus" charset="0"/>
              </a:rPr>
              <a:t>thérapie</a:t>
            </a:r>
            <a:r>
              <a:rPr lang="en-US" sz="5400" b="1" i="1" dirty="0">
                <a:latin typeface="Helvetica" pitchFamily="2" charset="0"/>
                <a:ea typeface="Papyrus" charset="0"/>
                <a:cs typeface="Papyrus" charset="0"/>
              </a:rPr>
              <a:t> </a:t>
            </a:r>
            <a:r>
              <a:rPr lang="en-US" sz="5400" b="1" i="1" dirty="0" err="1">
                <a:latin typeface="Helvetica" pitchFamily="2" charset="0"/>
                <a:ea typeface="Papyrus" charset="0"/>
                <a:cs typeface="Papyrus" charset="0"/>
              </a:rPr>
              <a:t>est</a:t>
            </a:r>
            <a:r>
              <a:rPr lang="en-US" sz="5400" b="1" i="1" dirty="0">
                <a:latin typeface="Helvetica" pitchFamily="2" charset="0"/>
                <a:ea typeface="Papyrus" charset="0"/>
                <a:cs typeface="Papyrus" charset="0"/>
              </a:rPr>
              <a:t> </a:t>
            </a:r>
            <a:r>
              <a:rPr lang="en-US" sz="5400" b="1" i="1" dirty="0" err="1">
                <a:latin typeface="Helvetica" pitchFamily="2" charset="0"/>
                <a:ea typeface="Papyrus" charset="0"/>
                <a:cs typeface="Papyrus" charset="0"/>
              </a:rPr>
              <a:t>souvent</a:t>
            </a:r>
            <a:r>
              <a:rPr lang="en-US" sz="5400" b="1" i="1" dirty="0">
                <a:latin typeface="Helvetica" pitchFamily="2" charset="0"/>
                <a:ea typeface="Papyrus" charset="0"/>
                <a:cs typeface="Papyrus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5400" b="1" i="1" dirty="0">
                <a:latin typeface="Helvetica" pitchFamily="2" charset="0"/>
                <a:ea typeface="Papyrus" charset="0"/>
                <a:cs typeface="Papyrus" charset="0"/>
              </a:rPr>
              <a:t>à </a:t>
            </a:r>
            <a:r>
              <a:rPr lang="en-US" sz="5400" b="1" i="1" dirty="0" err="1">
                <a:latin typeface="Helvetica" pitchFamily="2" charset="0"/>
                <a:ea typeface="Papyrus" charset="0"/>
                <a:cs typeface="Papyrus" charset="0"/>
              </a:rPr>
              <a:t>portée</a:t>
            </a:r>
            <a:r>
              <a:rPr lang="en-US" sz="5400" b="1" i="1" dirty="0">
                <a:latin typeface="Helvetica" pitchFamily="2" charset="0"/>
                <a:ea typeface="Papyrus" charset="0"/>
                <a:cs typeface="Papyrus" charset="0"/>
              </a:rPr>
              <a:t> de mains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7309702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51A784-8A28-E09A-012C-879472A3E928}"/>
              </a:ext>
            </a:extLst>
          </p:cNvPr>
          <p:cNvSpPr txBox="1"/>
          <p:nvPr/>
        </p:nvSpPr>
        <p:spPr>
          <a:xfrm>
            <a:off x="-76200" y="0"/>
            <a:ext cx="123444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i="1" dirty="0">
                <a:latin typeface="Helvetica" pitchFamily="2" charset="0"/>
              </a:rPr>
              <a:t>Tous ces </a:t>
            </a:r>
            <a:r>
              <a:rPr lang="fr-FR" sz="6000" i="1" dirty="0">
                <a:solidFill>
                  <a:srgbClr val="00B0F0"/>
                </a:solidFill>
                <a:latin typeface="Helvetica" pitchFamily="2" charset="0"/>
              </a:rPr>
              <a:t>OIO </a:t>
            </a:r>
            <a:r>
              <a:rPr lang="fr-FR" sz="6000" i="1" dirty="0">
                <a:latin typeface="Helvetica" pitchFamily="2" charset="0"/>
              </a:rPr>
              <a:t>sont les maladies du </a:t>
            </a:r>
            <a:r>
              <a:rPr lang="fr-FR" sz="6000" i="1" dirty="0" err="1">
                <a:solidFill>
                  <a:srgbClr val="00B0F0"/>
                </a:solidFill>
                <a:latin typeface="Helvetica" pitchFamily="2" charset="0"/>
              </a:rPr>
              <a:t>FUTUR</a:t>
            </a:r>
            <a:r>
              <a:rPr lang="fr-FR" sz="6000" i="1" dirty="0" err="1">
                <a:latin typeface="Helvetica" pitchFamily="2" charset="0"/>
              </a:rPr>
              <a:t>,capables</a:t>
            </a:r>
            <a:r>
              <a:rPr lang="fr-FR" sz="6000" i="1" dirty="0">
                <a:latin typeface="Helvetica" pitchFamily="2" charset="0"/>
              </a:rPr>
              <a:t> d’altérer notre civilisation à travers:</a:t>
            </a:r>
          </a:p>
          <a:p>
            <a:pPr marL="571500" indent="-571500">
              <a:buFontTx/>
              <a:buChar char="-"/>
            </a:pPr>
            <a:r>
              <a:rPr lang="fr-FR" sz="4000" i="1" dirty="0">
                <a:solidFill>
                  <a:srgbClr val="00B0F0"/>
                </a:solidFill>
                <a:latin typeface="Helvetica" pitchFamily="2" charset="0"/>
              </a:rPr>
              <a:t>Les Folies climatiques</a:t>
            </a:r>
          </a:p>
          <a:p>
            <a:pPr marL="571500" indent="-571500">
              <a:buFontTx/>
              <a:buChar char="-"/>
            </a:pPr>
            <a:r>
              <a:rPr lang="fr-FR" sz="4000" i="1" dirty="0">
                <a:solidFill>
                  <a:srgbClr val="00B0F0"/>
                </a:solidFill>
                <a:latin typeface="Helvetica" pitchFamily="2" charset="0"/>
              </a:rPr>
              <a:t>Les Guerres et Famines</a:t>
            </a:r>
          </a:p>
          <a:p>
            <a:pPr marL="571500" indent="-571500">
              <a:buFontTx/>
              <a:buChar char="-"/>
            </a:pPr>
            <a:r>
              <a:rPr lang="fr-FR" sz="4000" i="1" dirty="0">
                <a:solidFill>
                  <a:srgbClr val="00B0F0"/>
                </a:solidFill>
                <a:latin typeface="Helvetica" pitchFamily="2" charset="0"/>
              </a:rPr>
              <a:t>L’Intensité des migrations</a:t>
            </a:r>
          </a:p>
          <a:p>
            <a:pPr marL="571500" indent="-571500">
              <a:buFontTx/>
              <a:buChar char="-"/>
            </a:pPr>
            <a:r>
              <a:rPr lang="fr-FR" sz="4000" i="1" dirty="0">
                <a:solidFill>
                  <a:srgbClr val="00B0F0"/>
                </a:solidFill>
                <a:latin typeface="Helvetica" pitchFamily="2" charset="0"/>
              </a:rPr>
              <a:t>Epidémies et « vaccins »</a:t>
            </a:r>
          </a:p>
          <a:p>
            <a:pPr marL="571500" indent="-571500">
              <a:buFontTx/>
              <a:buChar char="-"/>
            </a:pPr>
            <a:r>
              <a:rPr lang="fr-FR" sz="4000" i="1" dirty="0">
                <a:solidFill>
                  <a:srgbClr val="00B0F0"/>
                </a:solidFill>
                <a:latin typeface="Helvetica" pitchFamily="2" charset="0"/>
              </a:rPr>
              <a:t>Négligence et utilisation incorrectes des antibiotiques</a:t>
            </a:r>
          </a:p>
          <a:p>
            <a:endParaRPr lang="fr-FR" sz="4000" i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135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in a car&#10;&#10;Description automatically generated">
            <a:extLst>
              <a:ext uri="{FF2B5EF4-FFF2-40B4-BE49-F238E27FC236}">
                <a16:creationId xmlns:a16="http://schemas.microsoft.com/office/drawing/2014/main" id="{F2E8CA19-6E0A-5371-43AB-61B202B6A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287" y="0"/>
            <a:ext cx="957742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12BBC6-71EC-663F-1905-4C353C80BB74}"/>
              </a:ext>
            </a:extLst>
          </p:cNvPr>
          <p:cNvSpPr txBox="1"/>
          <p:nvPr/>
        </p:nvSpPr>
        <p:spPr>
          <a:xfrm>
            <a:off x="1251563" y="4722541"/>
            <a:ext cx="9688871" cy="165160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Zapfino" panose="03030300040707070C03" pitchFamily="66" charset="77"/>
              </a:rPr>
              <a:t>Merci Professeur Luc Montagnier</a:t>
            </a:r>
          </a:p>
        </p:txBody>
      </p:sp>
    </p:spTree>
    <p:extLst>
      <p:ext uri="{BB962C8B-B14F-4D97-AF65-F5344CB8AC3E}">
        <p14:creationId xmlns:p14="http://schemas.microsoft.com/office/powerpoint/2010/main" val="166561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16491</TotalTime>
  <Words>2526</Words>
  <Application>Microsoft Macintosh PowerPoint</Application>
  <PresentationFormat>Widescreen</PresentationFormat>
  <Paragraphs>514</Paragraphs>
  <Slides>73</Slides>
  <Notes>30</Notes>
  <HiddenSlides>0</HiddenSlides>
  <MMClips>4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7" baseType="lpstr">
      <vt:lpstr>Apple Chancery</vt:lpstr>
      <vt:lpstr>Aptos</vt:lpstr>
      <vt:lpstr>Arial</vt:lpstr>
      <vt:lpstr>Helvetica</vt:lpstr>
      <vt:lpstr>Merienda</vt:lpstr>
      <vt:lpstr>Merienda Black</vt:lpstr>
      <vt:lpstr>Merienda ExtraBold</vt:lpstr>
      <vt:lpstr>Mistral</vt:lpstr>
      <vt:lpstr>MS Shell Dlg 2</vt:lpstr>
      <vt:lpstr>Papyrus</vt:lpstr>
      <vt:lpstr>Wingdings</vt:lpstr>
      <vt:lpstr>Wingdings 3</vt:lpstr>
      <vt:lpstr>Zapfino</vt:lpstr>
      <vt:lpstr>Madison</vt:lpstr>
      <vt:lpstr>Les Fastidieux  au froid,    au chaud,  et leurs cousins</vt:lpstr>
      <vt:lpstr>Les Fastidieux</vt:lpstr>
      <vt:lpstr>PowerPoint Presentation</vt:lpstr>
      <vt:lpstr>PowerPoint Presentation</vt:lpstr>
      <vt:lpstr>PowerPoint Presentation</vt:lpstr>
      <vt:lpstr>PowerPoint Presentation</vt:lpstr>
      <vt:lpstr>La symptomatologie du malade  dépend directement de la position du germe  dans le corps humain in loco dolenti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Quel que soit le nom donné au patient  atteint d’une maladie chronique</vt:lpstr>
      <vt:lpstr>Quelque soit le nom de la maladie chronique</vt:lpstr>
      <vt:lpstr>Dans le but de distinguer</vt:lpstr>
      <vt:lpstr>    Ne peut-on pas faire dans          le spécifique? </vt:lpstr>
      <vt:lpstr>PowerPoint Presentation</vt:lpstr>
      <vt:lpstr>PowerPoint Presentation</vt:lpstr>
      <vt:lpstr>PowerPoint Presentation</vt:lpstr>
      <vt:lpstr>PowerPoint Presentation</vt:lpstr>
      <vt:lpstr>Elle déplie des concepts diagnostics variés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 sérologie La présence d’IgG ou d’IgM est: </vt:lpstr>
      <vt:lpstr>PowerPoint Presentation</vt:lpstr>
      <vt:lpstr>PowerPoint Presentation</vt:lpstr>
      <vt:lpstr>PowerPoint Presentation</vt:lpstr>
      <vt:lpstr> Après avoir identifié les bactéries, constater leur passage intracellulaire obligatoire: </vt:lpstr>
      <vt:lpstr>PowerPoint Presentation</vt:lpstr>
      <vt:lpstr>PowerPoint Presentation</vt:lpstr>
      <vt:lpstr>Utilité d’un anti malarien ( Quinine):  - Annuler le mécanisme de copycat employé par les agents pathogènes pour se soustraire au système immunitaire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L’important en Médecine?  Démêler une énigme</vt:lpstr>
      <vt:lpstr>PowerPoint Presentation</vt:lpstr>
      <vt:lpstr>PowerPoint Presentation</vt:lpstr>
      <vt:lpstr>Les organismes intracellulaires déclenchent une vascularite  localisée ou généralisée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Fastidieux  au froid,    au chaud,  et leurs cousins</dc:title>
  <dc:creator>Cecile Jadin</dc:creator>
  <cp:lastModifiedBy>cecile jadin</cp:lastModifiedBy>
  <cp:revision>58</cp:revision>
  <dcterms:created xsi:type="dcterms:W3CDTF">2024-07-01T14:57:38Z</dcterms:created>
  <dcterms:modified xsi:type="dcterms:W3CDTF">2024-10-18T09:35:28Z</dcterms:modified>
</cp:coreProperties>
</file>